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wav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940" r:id="rId1"/>
  </p:sldMasterIdLst>
  <p:notesMasterIdLst>
    <p:notesMasterId r:id="rId2"/>
  </p:notesMasterIdLst>
  <p:sldIdLst>
    <p:sldId id="324" r:id="rId3"/>
    <p:sldId id="301" r:id="rId4"/>
    <p:sldId id="302" r:id="rId5"/>
    <p:sldId id="303" r:id="rId6"/>
    <p:sldId id="304" r:id="rId7"/>
    <p:sldId id="320" r:id="rId8"/>
    <p:sldId id="321" r:id="rId9"/>
    <p:sldId id="322" r:id="rId10"/>
    <p:sldId id="305" r:id="rId11"/>
    <p:sldId id="323" r:id="rId12"/>
    <p:sldId id="325" r:id="rId13"/>
    <p:sldId id="326" r:id="rId14"/>
    <p:sldId id="350" r:id="rId15"/>
    <p:sldId id="351" r:id="rId16"/>
    <p:sldId id="352" r:id="rId17"/>
    <p:sldId id="353" r:id="rId18"/>
    <p:sldId id="354" r:id="rId19"/>
    <p:sldId id="356" r:id="rId20"/>
    <p:sldId id="355" r:id="rId21"/>
    <p:sldId id="358" r:id="rId22"/>
    <p:sldId id="359" r:id="rId23"/>
    <p:sldId id="360" r:id="rId24"/>
    <p:sldId id="357" r:id="rId25"/>
    <p:sldId id="349" r:id="rId26"/>
    <p:sldId id="306" r:id="rId27"/>
    <p:sldId id="328" r:id="rId28"/>
    <p:sldId id="315" r:id="rId29"/>
    <p:sldId id="330" r:id="rId30"/>
    <p:sldId id="329" r:id="rId31"/>
    <p:sldId id="317" r:id="rId32"/>
    <p:sldId id="331" r:id="rId33"/>
    <p:sldId id="332" r:id="rId34"/>
    <p:sldId id="333" r:id="rId35"/>
    <p:sldId id="345" r:id="rId36"/>
    <p:sldId id="335" r:id="rId37"/>
    <p:sldId id="334" r:id="rId38"/>
    <p:sldId id="318" r:id="rId39"/>
    <p:sldId id="336" r:id="rId40"/>
    <p:sldId id="337" r:id="rId41"/>
    <p:sldId id="338" r:id="rId42"/>
    <p:sldId id="340" r:id="rId43"/>
    <p:sldId id="341" r:id="rId44"/>
    <p:sldId id="342" r:id="rId45"/>
    <p:sldId id="343" r:id="rId46"/>
    <p:sldId id="344" r:id="rId47"/>
    <p:sldId id="347" r:id="rId48"/>
    <p:sldId id="348" r:id="rId49"/>
    <p:sldId id="346" r:id="rId50"/>
    <p:sldId id="297" r:id="rId51"/>
  </p:sldIdLst>
  <p:sldSz cx="12192000" cy="6858000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2A7"/>
    <a:srgbClr val="FA0C06"/>
    <a:srgbClr val="00CC00"/>
    <a:srgbClr val="800000"/>
    <a:srgbClr val="E4F828"/>
    <a:srgbClr val="7DF7BD"/>
    <a:srgbClr val="FF99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2978" autoAdjust="0"/>
  </p:normalViewPr>
  <p:slideViewPr>
    <p:cSldViewPr snapToGrid="0">
      <p:cViewPr>
        <p:scale>
          <a:sx n="76" d="100"/>
          <a:sy n="76" d="100"/>
        </p:scale>
        <p:origin x="-29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75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tags" Target="tags/tag1.xml" /><Relationship Id="rId53" Type="http://schemas.openxmlformats.org/officeDocument/2006/relationships/presProps" Target="presProps.xml" /><Relationship Id="rId54" Type="http://schemas.openxmlformats.org/officeDocument/2006/relationships/viewProps" Target="viewProps.xml" /><Relationship Id="rId55" Type="http://schemas.openxmlformats.org/officeDocument/2006/relationships/theme" Target="theme/theme1.xml" /><Relationship Id="rId56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B0689-91E7-40D4-9C3B-7C386D205016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6939A-12E8-4F13-916C-818D5705F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1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6939A-12E8-4F13-916C-818D5705F63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4542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B947-86F3-4743-AA35-515FE61D2F47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EE28-981B-4CBC-8325-0FB7E22F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5814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B947-86F3-4743-AA35-515FE61D2F47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EE28-981B-4CBC-8325-0FB7E22F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4119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B947-86F3-4743-AA35-515FE61D2F47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EE28-981B-4CBC-8325-0FB7E22F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5746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1.jpe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26000"/>
            <a:lum/>
          </a:blip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EB947-86F3-4743-AA35-515FE61D2F47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8EE28-981B-4CBC-8325-0FB7E22F1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5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4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Relationship Id="rId7" Type="http://schemas.openxmlformats.org/officeDocument/2006/relationships/image" Target="../media/image1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Relationship Id="rId6" Type="http://schemas.openxmlformats.org/officeDocument/2006/relationships/image" Target="../media/image22.jpeg" /><Relationship Id="rId7" Type="http://schemas.openxmlformats.org/officeDocument/2006/relationships/image" Target="../media/image2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audio" Target="../media/camera1.wav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Relationship Id="rId6" Type="http://schemas.openxmlformats.org/officeDocument/2006/relationships/image" Target="../media/image29.jpeg" /><Relationship Id="rId7" Type="http://schemas.openxmlformats.org/officeDocument/2006/relationships/image" Target="../media/image30.jpeg" /><Relationship Id="rId8" Type="http://schemas.openxmlformats.org/officeDocument/2006/relationships/audio" Target="../media/camera1.wav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Relationship Id="rId5" Type="http://schemas.openxmlformats.org/officeDocument/2006/relationships/image" Target="../media/image39.jpeg" /><Relationship Id="rId6" Type="http://schemas.openxmlformats.org/officeDocument/2006/relationships/image" Target="../media/image4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1.pn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44.jpeg" /><Relationship Id="rId6" Type="http://schemas.openxmlformats.org/officeDocument/2006/relationships/image" Target="../media/image45.jpeg" /><Relationship Id="rId7" Type="http://schemas.openxmlformats.org/officeDocument/2006/relationships/image" Target="../media/image46.jpeg" /><Relationship Id="rId8" Type="http://schemas.openxmlformats.org/officeDocument/2006/relationships/image" Target="../media/image4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8.jpeg" /><Relationship Id="rId3" Type="http://schemas.openxmlformats.org/officeDocument/2006/relationships/hyperlink" Target="https://www.google.co.in/url?sa=i&amp;rct=j&amp;q=&amp;esrc=s&amp;source=images&amp;cd=&amp;ved=2ahUKEwiK7qvehtDiAhVDnI8KHYNOBNwQjRx6BAgBEAU&amp;url=https://www.shutterstock.com/search/rosewood&amp;psig=AOvVaw14RurnoADVJGjW5eTOHHqv&amp;ust=1559745427725182" TargetMode="External" /><Relationship Id="rId4" Type="http://schemas.openxmlformats.org/officeDocument/2006/relationships/image" Target="../media/image49.jpeg" /><Relationship Id="rId5" Type="http://schemas.openxmlformats.org/officeDocument/2006/relationships/hyperlink" Target="https://www.google.co.in/imgres?imgurl=https://189662-567937-1-raikfcquaxqncofqfm.stackpathdns.com/wp-content/uploads/2015/03/Harvested-Teak-wood.jpg&amp;imgrefurl=https://www.agrifarming.in/teak-wood-farming&amp;docid=Vs4VwERiHsYYqM&amp;tbnid=wQeTi2lCa6RRaM:&amp;vet=10ahUKEwjtkaWhh9DiAhXCpY8KHT_fCqsQMwhpKAcwBw..i&amp;w=650&amp;h=441&amp;bih=603&amp;biw=1239&amp;q=teak%20wood%20tree%20images&amp;ved=0ahUKEwjtkaWhh9DiAhXCpY8KHT_fCqsQMwhpKAcwBw&amp;iact=mrc&amp;uact=8" TargetMode="External" /><Relationship Id="rId6" Type="http://schemas.openxmlformats.org/officeDocument/2006/relationships/image" Target="../media/image5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audio" Target="../media/camera1.wav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1.jpeg" /><Relationship Id="rId3" Type="http://schemas.openxmlformats.org/officeDocument/2006/relationships/image" Target="../media/image5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3.jpeg" /><Relationship Id="rId3" Type="http://schemas.openxmlformats.org/officeDocument/2006/relationships/image" Target="../media/image5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5.jpeg" /><Relationship Id="rId3" Type="http://schemas.openxmlformats.org/officeDocument/2006/relationships/image" Target="../media/image56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7.jpeg" /><Relationship Id="rId3" Type="http://schemas.openxmlformats.org/officeDocument/2006/relationships/image" Target="../media/image58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9.jpeg" /><Relationship Id="rId3" Type="http://schemas.openxmlformats.org/officeDocument/2006/relationships/audio" Target="../media/camera1.wav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0.jpeg" /><Relationship Id="rId3" Type="http://schemas.openxmlformats.org/officeDocument/2006/relationships/image" Target="../media/image61.jpeg" /><Relationship Id="rId4" Type="http://schemas.openxmlformats.org/officeDocument/2006/relationships/image" Target="../media/image62.jpeg" /><Relationship Id="rId5" Type="http://schemas.openxmlformats.org/officeDocument/2006/relationships/audio" Target="../media/camera1.wav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3.jpeg" /><Relationship Id="rId3" Type="http://schemas.openxmlformats.org/officeDocument/2006/relationships/audio" Target="../media/camera1.wav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audio" Target="../media/camera1.wav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4.jpeg" /><Relationship Id="rId3" Type="http://schemas.openxmlformats.org/officeDocument/2006/relationships/audio" Target="../media/camera1.wav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5.jpeg" /><Relationship Id="rId3" Type="http://schemas.openxmlformats.org/officeDocument/2006/relationships/audio" Target="../media/camera1.wav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audio" Target="../media/camera1.wav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6.jpeg" /><Relationship Id="rId3" Type="http://schemas.openxmlformats.org/officeDocument/2006/relationships/audio" Target="../media/camera1.wav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7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8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9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0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1.jpeg" /><Relationship Id="rId3" Type="http://schemas.openxmlformats.org/officeDocument/2006/relationships/image" Target="../media/image72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3.jpeg" /><Relationship Id="rId3" Type="http://schemas.openxmlformats.org/officeDocument/2006/relationships/image" Target="../media/image74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5.jpeg" /><Relationship Id="rId3" Type="http://schemas.openxmlformats.org/officeDocument/2006/relationships/image" Target="../media/image76.jpeg" /><Relationship Id="rId4" Type="http://schemas.openxmlformats.org/officeDocument/2006/relationships/audio" Target="../media/camera1.wav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7.jpeg" /><Relationship Id="rId3" Type="http://schemas.openxmlformats.org/officeDocument/2006/relationships/image" Target="../media/image78.jpeg" /><Relationship Id="rId4" Type="http://schemas.openxmlformats.org/officeDocument/2006/relationships/image" Target="../media/image7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audio" Target="../media/camera1.wav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0.jpeg" /><Relationship Id="rId3" Type="http://schemas.openxmlformats.org/officeDocument/2006/relationships/image" Target="../media/image81.jpeg" /><Relationship Id="rId4" Type="http://schemas.openxmlformats.org/officeDocument/2006/relationships/image" Target="../media/image82.jpeg" /><Relationship Id="rId5" Type="http://schemas.openxmlformats.org/officeDocument/2006/relationships/hyperlink" Target="https://www.google.co.in/url?sa=i&amp;rct=j&amp;q=&amp;esrc=s&amp;source=images&amp;cd=&amp;ved=2ahUKEwjR1_-2yM3iAhXJV30KHcZfDW0QjRx6BAgBEAU&amp;url=https://www.bbcgoodfood.com/howto/guide/health-benefits-spirulina&amp;psig=AOvVaw1RtGa1YgfPYhqpO5c3NZJ3&amp;ust=1559659853264647" TargetMode="Externa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3.jpeg" /><Relationship Id="rId3" Type="http://schemas.openxmlformats.org/officeDocument/2006/relationships/image" Target="../media/image84.jpeg" /><Relationship Id="rId4" Type="http://schemas.openxmlformats.org/officeDocument/2006/relationships/image" Target="../media/image85.jpeg" /><Relationship Id="rId5" Type="http://schemas.openxmlformats.org/officeDocument/2006/relationships/image" Target="../media/image86.jpeg" /><Relationship Id="rId6" Type="http://schemas.openxmlformats.org/officeDocument/2006/relationships/image" Target="../media/image87.jpeg" /><Relationship Id="rId7" Type="http://schemas.openxmlformats.org/officeDocument/2006/relationships/image" Target="../media/image88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9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0.jpeg" /><Relationship Id="rId3" Type="http://schemas.openxmlformats.org/officeDocument/2006/relationships/image" Target="../media/image91.jpeg" /><Relationship Id="rId4" Type="http://schemas.openxmlformats.org/officeDocument/2006/relationships/image" Target="../media/image92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3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94.jpeg" /><Relationship Id="rId4" Type="http://schemas.openxmlformats.org/officeDocument/2006/relationships/image" Target="../media/image95.jpeg" /><Relationship Id="rId5" Type="http://schemas.openxmlformats.org/officeDocument/2006/relationships/image" Target="../media/image96.jpeg" /><Relationship Id="rId6" Type="http://schemas.openxmlformats.org/officeDocument/2006/relationships/image" Target="../media/image97.jpeg" /><Relationship Id="rId7" Type="http://schemas.openxmlformats.org/officeDocument/2006/relationships/image" Target="../media/image98.jpeg" /><Relationship Id="rId8" Type="http://schemas.openxmlformats.org/officeDocument/2006/relationships/image" Target="../media/image99.jpeg" /><Relationship Id="rId9" Type="http://schemas.openxmlformats.org/officeDocument/2006/relationships/image" Target="../media/image100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1.jpeg" /><Relationship Id="rId3" Type="http://schemas.openxmlformats.org/officeDocument/2006/relationships/image" Target="../media/image102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audio" Target="../media/camera1.wav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audio" Target="../media/camera1.wav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63260" y="311312"/>
            <a:ext cx="121287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C00000"/>
                </a:solidFill>
                <a:latin typeface="Rockwell Extra Bold" panose="02060903040505020403" pitchFamily="18" charset="0"/>
              </a:rPr>
              <a:t>  </a:t>
            </a:r>
            <a:r>
              <a:rPr lang="en-US" sz="3600">
                <a:solidFill>
                  <a:srgbClr val="C00000"/>
                </a:solidFill>
                <a:latin typeface="Rockwell Extra Bold" panose="02060903040505020403" pitchFamily="18" charset="0"/>
              </a:rPr>
              <a:t>TRAINING ON TAMIL </a:t>
            </a:r>
            <a:r>
              <a:rPr lang="en-US" sz="3600" smtClean="0">
                <a:solidFill>
                  <a:srgbClr val="C00000"/>
                </a:solidFill>
                <a:latin typeface="Rockwell Extra Bold" panose="02060903040505020403" pitchFamily="18" charset="0"/>
              </a:rPr>
              <a:t>NADU NEW </a:t>
            </a:r>
            <a:r>
              <a:rPr lang="en-US" sz="3600">
                <a:solidFill>
                  <a:srgbClr val="C00000"/>
                </a:solidFill>
                <a:latin typeface="Rockwell Extra Bold" panose="02060903040505020403" pitchFamily="18" charset="0"/>
              </a:rPr>
              <a:t>TEXT BOOK</a:t>
            </a:r>
          </a:p>
          <a:p>
            <a:pPr algn="ctr"/>
            <a:r>
              <a:rPr lang="en-US" sz="3600">
                <a:solidFill>
                  <a:srgbClr val="C00000"/>
                </a:solidFill>
                <a:latin typeface="Rockwell Extra Bold" panose="02060903040505020403" pitchFamily="18" charset="0"/>
              </a:rPr>
              <a:t>         +2 BOTANY </a:t>
            </a:r>
            <a:endParaRPr lang="en-US" sz="3600" smtClean="0">
              <a:solidFill>
                <a:srgbClr val="C00000"/>
              </a:solidFill>
              <a:latin typeface="Rockwell Extra Bold" pitchFamily="18" charset="0"/>
            </a:endParaRPr>
          </a:p>
          <a:p>
            <a:pPr algn="ctr"/>
            <a:r>
              <a:rPr lang="en-US" sz="4800" smtClean="0">
                <a:solidFill>
                  <a:srgbClr val="00CC00"/>
                </a:solidFill>
                <a:latin typeface="Rockwell Extra Bold" panose="02060903040505020403" pitchFamily="18" charset="0"/>
              </a:rPr>
              <a:t>Unit X: Economic Botany</a:t>
            </a:r>
          </a:p>
          <a:p>
            <a:pPr algn="ctr"/>
            <a:r>
              <a:rPr lang="en-US" sz="480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Economically Useful Plants </a:t>
            </a:r>
          </a:p>
          <a:p>
            <a:pPr algn="ctr"/>
            <a:r>
              <a:rPr lang="en-US" sz="480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        and </a:t>
            </a:r>
          </a:p>
          <a:p>
            <a:pPr algn="ctr"/>
            <a:r>
              <a:rPr lang="en-US" sz="480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    Entrepreneurial botany</a:t>
            </a:r>
            <a:endParaRPr lang="en-US" sz="4800">
              <a:solidFill>
                <a:srgbClr val="FF0000"/>
              </a:solidFill>
              <a:latin typeface="Rockwell Extra Bold" pitchFamily="18" charset="0"/>
            </a:endParaRPr>
          </a:p>
          <a:p>
            <a:endParaRPr lang="en-US" sz="3600" b="1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r>
              <a:rPr lang="en-US" sz="2400" b="1" smtClean="0"/>
              <a:t>.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21281618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" y="2834640"/>
            <a:ext cx="12087225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err="1" smtClean="0"/>
              <a:t>Solanum tuberosum  </a:t>
            </a:r>
            <a:r>
              <a:rPr lang="en-US" b="1" i="1"/>
              <a:t> </a:t>
            </a:r>
            <a:r>
              <a:rPr lang="en-US" b="1" i="1" smtClean="0"/>
              <a:t>	    Abelmoschus </a:t>
            </a:r>
            <a:r>
              <a:rPr lang="en-US" b="1" i="1" err="1"/>
              <a:t>esculentus  </a:t>
            </a:r>
            <a:r>
              <a:rPr lang="en-US" b="1" i="1" smtClean="0"/>
              <a:t> 	 Cucumis </a:t>
            </a:r>
            <a:r>
              <a:rPr lang="en-US" b="1" i="1" err="1"/>
              <a:t>sativus </a:t>
            </a:r>
            <a:endParaRPr lang="en-US" b="1" i="1" smtClean="0"/>
          </a:p>
          <a:p>
            <a:endParaRPr lang="en-US" b="1" i="1"/>
          </a:p>
          <a:p>
            <a:endParaRPr lang="en-US" b="1" i="1" smtClean="0"/>
          </a:p>
          <a:p>
            <a:endParaRPr lang="en-US" b="1" i="1"/>
          </a:p>
          <a:p>
            <a:endParaRPr lang="en-US" b="1" i="1" smtClean="0"/>
          </a:p>
          <a:p>
            <a:endParaRPr lang="en-US" b="1" i="1"/>
          </a:p>
          <a:p>
            <a:endParaRPr lang="en-US" b="1" i="1" smtClean="0"/>
          </a:p>
          <a:p>
            <a:pPr marL="0" indent="0">
              <a:buNone/>
            </a:pPr>
            <a:endParaRPr lang="en-US" b="1" i="1"/>
          </a:p>
          <a:p>
            <a:pPr marL="0" indent="0">
              <a:buNone/>
            </a:pPr>
            <a:r>
              <a:rPr lang="en-US" b="1" i="1" smtClean="0"/>
              <a:t>      Mangifera </a:t>
            </a:r>
            <a:r>
              <a:rPr lang="en-US" b="1" i="1"/>
              <a:t>indica </a:t>
            </a:r>
            <a:r>
              <a:rPr lang="en-US" b="1" i="1" smtClean="0"/>
              <a:t>  		 Musa </a:t>
            </a:r>
            <a:r>
              <a:rPr lang="en-US" b="1" i="1"/>
              <a:t>x </a:t>
            </a:r>
            <a:r>
              <a:rPr lang="en-US" b="1" i="1" err="1" smtClean="0"/>
              <a:t>paradisiaca</a:t>
            </a:r>
            <a:r>
              <a:rPr lang="en-US" b="1" i="1"/>
              <a:t> </a:t>
            </a:r>
            <a:r>
              <a:rPr lang="en-US" b="1" i="1" smtClean="0"/>
              <a:t>  	 </a:t>
            </a:r>
            <a:r>
              <a:rPr lang="en-US" b="1" i="1" err="1"/>
              <a:t>Artocarpus heterophyllus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6011" t="25403" r="61207" b="34286"/>
          <a:stretch>
            <a:fillRect/>
          </a:stretch>
        </p:blipFill>
        <p:spPr>
          <a:xfrm>
            <a:off x="104774" y="109537"/>
            <a:ext cx="3867149" cy="2750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08" y="196524"/>
            <a:ext cx="3605348" cy="2576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18" y="109537"/>
            <a:ext cx="3945804" cy="261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9" y="3310128"/>
            <a:ext cx="3729146" cy="2930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rcRect t="5323"/>
          <a:stretch>
            <a:fillRect/>
          </a:stretch>
        </p:blipFill>
        <p:spPr>
          <a:xfrm>
            <a:off x="4151376" y="3310128"/>
            <a:ext cx="3602736" cy="2930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62" y="3310128"/>
            <a:ext cx="3743960" cy="29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5521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751" t="53697" r="30298" b="7648"/>
          <a:stretch>
            <a:fillRect/>
          </a:stretch>
        </p:blipFill>
        <p:spPr>
          <a:xfrm>
            <a:off x="292608" y="-722376"/>
            <a:ext cx="11398788" cy="74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5370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884" t="46094" r="30221" b="22805"/>
          <a:stretch>
            <a:fillRect/>
          </a:stretch>
        </p:blipFill>
        <p:spPr>
          <a:xfrm>
            <a:off x="-51645" y="3183898"/>
            <a:ext cx="12192000" cy="35387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380" y="6378941"/>
            <a:ext cx="2450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err="1"/>
              <a:t>Saccharum officinarum 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1148" y="6378941"/>
            <a:ext cx="1979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/>
              <a:t>Stevia rebaudiana </a:t>
            </a:r>
          </a:p>
        </p:txBody>
      </p:sp>
      <p:sp>
        <p:nvSpPr>
          <p:cNvPr id="7" name="Rectangle 6"/>
          <p:cNvSpPr/>
          <p:nvPr/>
        </p:nvSpPr>
        <p:spPr>
          <a:xfrm>
            <a:off x="8486034" y="6351509"/>
            <a:ext cx="2063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err="1"/>
              <a:t>Borassus flabellifer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19742" y="2814566"/>
            <a:ext cx="2540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err="1" smtClean="0"/>
              <a:t>Anacardium occidentale </a:t>
            </a:r>
            <a:endParaRPr lang="en-US" b="1" i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8294" r="11846" b="9250"/>
          <a:stretch>
            <a:fillRect/>
          </a:stretch>
        </p:blipFill>
        <p:spPr>
          <a:xfrm>
            <a:off x="195232" y="91440"/>
            <a:ext cx="3206336" cy="25951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t="20666" r="16247" b="13333"/>
          <a:stretch>
            <a:fillRect/>
          </a:stretch>
        </p:blipFill>
        <p:spPr>
          <a:xfrm>
            <a:off x="3286865" y="150801"/>
            <a:ext cx="2757490" cy="2629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70" y="136996"/>
            <a:ext cx="2657584" cy="2657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 l="21448" t="14501" r="38834" b="46502"/>
          <a:stretch>
            <a:fillRect/>
          </a:stretch>
        </p:blipFill>
        <p:spPr>
          <a:xfrm>
            <a:off x="8972969" y="1213100"/>
            <a:ext cx="3069679" cy="16014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6" t="576" r="9361" b="20240"/>
          <a:stretch>
            <a:fillRect/>
          </a:stretch>
        </p:blipFill>
        <p:spPr>
          <a:xfrm>
            <a:off x="8972969" y="73659"/>
            <a:ext cx="3003967" cy="178153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2148" y="2794580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err="1"/>
              <a:t>Prunus dulcis </a:t>
            </a:r>
          </a:p>
        </p:txBody>
      </p:sp>
    </p:spTree>
    <p:extLst>
      <p:ext uri="{BB962C8B-B14F-4D97-AF65-F5344CB8AC3E}">
        <p14:creationId xmlns:p14="http://schemas.microsoft.com/office/powerpoint/2010/main" val="309758334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5447"/>
            <a:ext cx="10515600" cy="813815"/>
          </a:xfrm>
        </p:spPr>
        <p:txBody>
          <a:bodyPr/>
          <a:lstStyle/>
          <a:p>
            <a:pPr algn="ctr"/>
            <a:r>
              <a:rPr lang="en-US" b="1">
                <a:solidFill>
                  <a:srgbClr val="A73391"/>
                </a:solidFill>
                <a:latin typeface="Algerian" pitchFamily="82" charset="0"/>
              </a:rPr>
              <a:t> Oil Seeds </a:t>
            </a:r>
            <a:endParaRPr lang="en-IN" b="1">
              <a:solidFill>
                <a:srgbClr val="A7339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1214"/>
            <a:ext cx="10972800" cy="4773386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endParaRPr lang="en-IN" sz="4800" b="1">
              <a:solidFill>
                <a:srgbClr val="476FA9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437" t="9396" r="53651" b="6059"/>
          <a:stretch>
            <a:fillRect/>
          </a:stretch>
        </p:blipFill>
        <p:spPr>
          <a:xfrm>
            <a:off x="173736" y="569233"/>
            <a:ext cx="11850624" cy="63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18395"/>
      </p:ext>
    </p:extLst>
  </p:cSld>
  <p:clrMapOvr>
    <a:masterClrMapping/>
  </p:clrMapOvr>
  <p:transition spd="slow">
    <p:wipe dir="u"/>
    <p:sndAc>
      <p:stSnd>
        <p:snd r:embed="rId3" name="camera.wav"/>
      </p:stSnd>
    </p:sndAc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562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smtClean="0">
                <a:solidFill>
                  <a:srgbClr val="AE12A7"/>
                </a:solidFill>
                <a:latin typeface="Algerian" pitchFamily="82" charset="0"/>
              </a:rPr>
              <a:t>Fatty acids in Oils</a:t>
            </a:r>
            <a:endParaRPr lang="en-IN" b="1" i="1">
              <a:solidFill>
                <a:srgbClr val="AE12A7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259DF0CB-5F57-43B5-8454-4AB5194E1B4D}"/>
              </a:ext>
            </a:extLst>
          </p:cNvPr>
          <p:cNvSpPr>
            <a:spLocks noGrp="1"/>
          </p:cNvSpPr>
          <p:nvPr/>
        </p:nvSpPr>
        <p:spPr>
          <a:xfrm>
            <a:off x="838200" y="1616765"/>
            <a:ext cx="4609147" cy="4762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i="1"/>
          </a:p>
        </p:txBody>
      </p:sp>
      <p:sp>
        <p:nvSpPr>
          <p:cNvPr id="8" name="Content Placeholder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9A4C6D-DAA2-49A7-AF1D-3494A0CC2BEC}"/>
              </a:ext>
            </a:extLst>
          </p:cNvPr>
          <p:cNvSpPr>
            <a:spLocks noGrp="1"/>
          </p:cNvSpPr>
          <p:nvPr/>
        </p:nvSpPr>
        <p:spPr>
          <a:xfrm>
            <a:off x="6196846" y="1388165"/>
            <a:ext cx="5688727" cy="469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i="1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C8EEBFF-BE46-4B49-AC4F-7B889F751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0" y="745421"/>
            <a:ext cx="3693198" cy="2251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A85796-BCEE-4865-BBF7-57D4C14A3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1" b="776"/>
          <a:stretch>
            <a:fillRect/>
          </a:stretch>
        </p:blipFill>
        <p:spPr>
          <a:xfrm flipH="1">
            <a:off x="4191174" y="702626"/>
            <a:ext cx="3690556" cy="22510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E07A9446-482A-4279-9553-42616533F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r="5617" b="18671"/>
          <a:stretch>
            <a:fillRect/>
          </a:stretch>
        </p:blipFill>
        <p:spPr>
          <a:xfrm flipH="1">
            <a:off x="8190122" y="743930"/>
            <a:ext cx="3491926" cy="22510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83262" y="351435"/>
            <a:ext cx="2776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Arachis hypogaea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2953632"/>
            <a:ext cx="24256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Premium cooking oil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83751" y="335527"/>
            <a:ext cx="2856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Sesamum indicum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83951" y="2882366"/>
            <a:ext cx="3825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smtClean="0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This </a:t>
            </a:r>
            <a:r>
              <a:rPr lang="en-US" b="1" i="1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oil is the </a:t>
            </a:r>
            <a:r>
              <a:rPr lang="en-US" i="1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basis of most of the scented oils use</a:t>
            </a:r>
            <a:r>
              <a:rPr lang="en-US" b="1" i="1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d in perfumes.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94755" y="351435"/>
            <a:ext cx="23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Cocos nucifera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048727" y="2994936"/>
            <a:ext cx="339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This is an edible-industrial </a:t>
            </a:r>
            <a:r>
              <a:rPr lang="en-US" b="1" i="1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oil. 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="" xmlns:a16="http://schemas.microsoft.com/office/drawing/2014/main" xmlns:lc="http://schemas.openxmlformats.org/drawingml/2006/lockedCanvas" id="{5792B415-7020-4782-A17A-4772C98EB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5" y="3766798"/>
            <a:ext cx="3693197" cy="24556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xmlns:lc="http://schemas.openxmlformats.org/drawingml/2006/lockedCanvas" id="{A4F95F75-8E85-4414-875C-560E58DFE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2"/>
          <a:stretch>
            <a:fillRect/>
          </a:stretch>
        </p:blipFill>
        <p:spPr>
          <a:xfrm>
            <a:off x="4134600" y="3757297"/>
            <a:ext cx="3681265" cy="25042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xmlns:lc="http://schemas.openxmlformats.org/drawingml/2006/lockedCanvas" id="{3A91F47A-049C-4B40-B487-22D4E9266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t="4466" r="5240" b="6647"/>
          <a:stretch>
            <a:fillRect/>
          </a:stretch>
        </p:blipFill>
        <p:spPr>
          <a:xfrm>
            <a:off x="8153758" y="3749625"/>
            <a:ext cx="3689386" cy="233246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26580" y="3292282"/>
            <a:ext cx="29245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Camellia sinensis</a:t>
            </a:r>
            <a:br>
              <a:rPr lang="en-US" sz="2400" b="1" i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</a:br>
            <a:endParaRPr lang="en-US" sz="2400" b="1" i="1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31950" y="3351299"/>
            <a:ext cx="2773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Coffea arabica</a:t>
            </a:r>
            <a:br>
              <a:rPr lang="en-US" sz="2400" b="1" i="1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</a:br>
            <a:endParaRPr lang="en-US" sz="2400" b="1" i="1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31629" y="6267659"/>
            <a:ext cx="4258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Caffeine</a:t>
            </a:r>
            <a:r>
              <a:rPr lang="en-US"/>
              <a:t> enhances release of </a:t>
            </a:r>
            <a:r>
              <a:rPr lang="en-US">
                <a:solidFill>
                  <a:srgbClr val="FF0000"/>
                </a:solidFill>
              </a:rPr>
              <a:t>acetylcholine</a:t>
            </a:r>
            <a:r>
              <a:rPr lang="en-US"/>
              <a:t> in brain, which in turn enhances efficiency.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0966" y="6222385"/>
            <a:ext cx="4000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green </a:t>
            </a:r>
            <a:r>
              <a:rPr lang="en-US"/>
              <a:t>tea </a:t>
            </a:r>
            <a:r>
              <a:rPr lang="en-US" smtClean="0"/>
              <a:t> </a:t>
            </a:r>
            <a:r>
              <a:rPr lang="en-US">
                <a:solidFill>
                  <a:srgbClr val="FF0000"/>
                </a:solidFill>
              </a:rPr>
              <a:t>lowers</a:t>
            </a:r>
            <a:r>
              <a:rPr lang="en-US"/>
              <a:t> the </a:t>
            </a:r>
            <a:r>
              <a:rPr lang="en-US">
                <a:solidFill>
                  <a:srgbClr val="FF0000"/>
                </a:solidFill>
              </a:rPr>
              <a:t>bad cholesterol</a:t>
            </a:r>
            <a:r>
              <a:rPr lang="en-US"/>
              <a:t> and increases the good cholesterol.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687623" y="3353154"/>
            <a:ext cx="34194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Theobroma cacao </a:t>
            </a:r>
            <a:br>
              <a:rPr lang="en-US"/>
            </a:b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048727" y="6005777"/>
            <a:ext cx="4143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Rich </a:t>
            </a:r>
            <a:r>
              <a:rPr lang="en-US"/>
              <a:t>in fibres, minerals and </a:t>
            </a:r>
            <a:r>
              <a:rPr lang="en-US">
                <a:solidFill>
                  <a:srgbClr val="FF0000"/>
                </a:solidFill>
              </a:rPr>
              <a:t>antioxidants</a:t>
            </a:r>
            <a:r>
              <a:rPr lang="en-US"/>
              <a:t>, thus preventing </a:t>
            </a:r>
            <a:r>
              <a:rPr lang="en-US" err="1">
                <a:solidFill>
                  <a:srgbClr val="FF0000"/>
                </a:solidFill>
              </a:rPr>
              <a:t>cancer</a:t>
            </a:r>
            <a:r>
              <a:rPr lang="en-US" err="1"/>
              <a:t>,cardiovascular diseases, premature ageing.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819890" y="5402549"/>
            <a:ext cx="2948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‘food of the Gods’.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59886" y="3721587"/>
            <a:ext cx="2198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FFFF00"/>
                </a:solidFill>
              </a:rPr>
              <a:t>Beverages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842408"/>
      </p:ext>
    </p:extLst>
  </p:cSld>
  <p:clrMapOvr>
    <a:masterClrMapping/>
  </p:clrMapOvr>
  <p:transition spd="slow">
    <p:wipe dir="u"/>
    <p:sndAc>
      <p:stSnd>
        <p:snd r:embed="rId8" name="camera.wav"/>
      </p:stSnd>
    </p:sndAc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16225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FA0C06"/>
                </a:solidFill>
                <a:latin typeface="Algerian" pitchFamily="82" charset="0"/>
              </a:rPr>
              <a:t>Spices and Condiments</a:t>
            </a:r>
            <a:endParaRPr lang="en-US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577" t="51816" r="5264" b="13588"/>
          <a:stretch>
            <a:fillRect/>
          </a:stretch>
        </p:blipFill>
        <p:spPr>
          <a:xfrm>
            <a:off x="-44727" y="481254"/>
            <a:ext cx="12281454" cy="25654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9449" y="2862048"/>
            <a:ext cx="2374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err="1">
                <a:solidFill>
                  <a:srgbClr val="FF0000"/>
                </a:solidFill>
              </a:rPr>
              <a:t>Elettaria cardamomum</a:t>
            </a: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4835" y="2862048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Piper nigrum</a:t>
            </a:r>
            <a:br>
              <a:rPr lang="en-US"/>
            </a:b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75173" y="2868947"/>
            <a:ext cx="1842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Curcuma longa</a:t>
            </a:r>
            <a:br>
              <a:rPr lang="en-US" b="1" i="1">
                <a:solidFill>
                  <a:srgbClr val="FF0000"/>
                </a:solidFill>
              </a:rPr>
            </a:b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17763" y="2862048"/>
            <a:ext cx="1945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Capsicum annuum</a:t>
            </a:r>
            <a:endParaRPr lang="en-US" b="1" i="1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49567" t="36446" r="4769" b="7156"/>
          <a:stretch>
            <a:fillRect/>
          </a:stretch>
        </p:blipFill>
        <p:spPr>
          <a:xfrm>
            <a:off x="7434470" y="3429000"/>
            <a:ext cx="4687956" cy="3595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9" y="3508245"/>
            <a:ext cx="2832654" cy="327951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8076" y="3462078"/>
            <a:ext cx="2866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err="1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Tamarindus indica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 l="1628" t="9762" r="53576" b="9972"/>
          <a:stretch>
            <a:fillRect/>
          </a:stretch>
        </p:blipFill>
        <p:spPr>
          <a:xfrm>
            <a:off x="3103193" y="3433176"/>
            <a:ext cx="4258814" cy="35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2758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796" t="23460" r="4961" b="21185"/>
          <a:stretch>
            <a:fillRect/>
          </a:stretch>
        </p:blipFill>
        <p:spPr>
          <a:xfrm>
            <a:off x="0" y="1"/>
            <a:ext cx="12292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2825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-2" b="54975"/>
          <a:stretch>
            <a:fillRect/>
          </a:stretch>
        </p:blipFill>
        <p:spPr>
          <a:xfrm>
            <a:off x="6051167" y="707518"/>
            <a:ext cx="4054858" cy="22734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651" t="16036" r="53163" b="5463"/>
          <a:stretch>
            <a:fillRect/>
          </a:stretch>
        </p:blipFill>
        <p:spPr>
          <a:xfrm>
            <a:off x="0" y="681037"/>
            <a:ext cx="7258050" cy="6176963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4696968" y="34036"/>
            <a:ext cx="1947672" cy="662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 smtClean="0">
                <a:solidFill>
                  <a:srgbClr val="FF0000"/>
                </a:solidFill>
                <a:latin typeface="Algerian" pitchFamily="82" charset="0"/>
              </a:rPr>
              <a:t>Fibres</a:t>
            </a:r>
            <a:endParaRPr lang="en-US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t="8528" r="8027" b="8195"/>
          <a:stretch>
            <a:fillRect/>
          </a:stretch>
        </p:blipFill>
        <p:spPr>
          <a:xfrm>
            <a:off x="9902287" y="658401"/>
            <a:ext cx="2390775" cy="2371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30" y="3079243"/>
            <a:ext cx="2673857" cy="2673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8"/>
          <a:stretch>
            <a:fillRect/>
          </a:stretch>
        </p:blipFill>
        <p:spPr>
          <a:xfrm>
            <a:off x="9902288" y="3079243"/>
            <a:ext cx="2375438" cy="26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5085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296F7-A394-4358-9267-5A2425E7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837"/>
            <a:ext cx="10515600" cy="631571"/>
          </a:xfrm>
        </p:spPr>
        <p:txBody>
          <a:bodyPr>
            <a:normAutofit fontScale="90000"/>
          </a:bodyPr>
          <a:lstStyle/>
          <a:p>
            <a:pPr algn="ctr"/>
            <a:r>
              <a:rPr lang="en-US" err="1">
                <a:solidFill>
                  <a:srgbClr val="FF0000"/>
                </a:solidFill>
                <a:latin typeface="Algerian" pitchFamily="82" charset="0"/>
              </a:rPr>
              <a:t>Fibres</a:t>
            </a:r>
            <a:endParaRPr lang="en-US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CD6EB3-3C0A-4BEE-8DEE-DF07E9A01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" y="740664"/>
            <a:ext cx="3945324" cy="5436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Cotton</a:t>
            </a:r>
          </a:p>
          <a:p>
            <a:r>
              <a:rPr lang="en-US">
                <a:latin typeface="Adobe Gothic Std B" pitchFamily="34" charset="-128"/>
                <a:ea typeface="Adobe Gothic Std B" pitchFamily="34" charset="-128"/>
              </a:rPr>
              <a:t>Gossypium spp.</a:t>
            </a:r>
          </a:p>
          <a:p>
            <a:pPr marL="0" indent="0">
              <a:buNone/>
            </a:pPr>
            <a:r>
              <a:rPr lang="en-US" smtClean="0">
                <a:latin typeface="Adobe Gothic Std B" pitchFamily="34" charset="-128"/>
                <a:ea typeface="Adobe Gothic Std B" pitchFamily="34" charset="-128"/>
              </a:rPr>
              <a:t>(</a:t>
            </a:r>
            <a:r>
              <a:rPr lang="en-US">
                <a:latin typeface="Adobe Gothic Std B" pitchFamily="34" charset="-128"/>
                <a:ea typeface="Adobe Gothic Std B" pitchFamily="34" charset="-128"/>
              </a:rPr>
              <a:t>1) G. hirsutum</a:t>
            </a:r>
            <a:endParaRPr lang="en-US"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None/>
            </a:pPr>
            <a:r>
              <a:rPr lang="en-US">
                <a:latin typeface="Adobe Gothic Std B" pitchFamily="34" charset="-128"/>
                <a:ea typeface="Adobe Gothic Std B" pitchFamily="34" charset="-128"/>
              </a:rPr>
              <a:t>(</a:t>
            </a:r>
            <a:r>
              <a:rPr lang="en-US" smtClean="0">
                <a:latin typeface="Adobe Gothic Std B" pitchFamily="34" charset="-128"/>
                <a:ea typeface="Adobe Gothic Std B" pitchFamily="34" charset="-128"/>
              </a:rPr>
              <a:t>2)G.barbadense</a:t>
            </a:r>
            <a:endParaRPr lang="en-US" smtClean="0"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None/>
            </a:pPr>
            <a:r>
              <a:rPr lang="en-US" smtClean="0">
                <a:latin typeface="Adobe Gothic Std B" pitchFamily="34" charset="-128"/>
                <a:ea typeface="Adobe Gothic Std B" pitchFamily="34" charset="-128"/>
              </a:rPr>
              <a:t>   are </a:t>
            </a:r>
            <a:r>
              <a:rPr lang="en-US">
                <a:latin typeface="Adobe Gothic Std B" pitchFamily="34" charset="-128"/>
                <a:ea typeface="Adobe Gothic Std B" pitchFamily="34" charset="-128"/>
              </a:rPr>
              <a:t>the New world </a:t>
            </a:r>
            <a:r>
              <a:rPr lang="en-US" smtClean="0">
                <a:latin typeface="Adobe Gothic Std B" pitchFamily="34" charset="-128"/>
                <a:ea typeface="Adobe Gothic Std B" pitchFamily="34" charset="-128"/>
              </a:rPr>
              <a:t>    species</a:t>
            </a:r>
            <a:endParaRPr lang="en-US"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None/>
            </a:pPr>
            <a:r>
              <a:rPr lang="en-US" smtClean="0">
                <a:latin typeface="Adobe Gothic Std B" pitchFamily="34" charset="-128"/>
                <a:ea typeface="Adobe Gothic Std B" pitchFamily="34" charset="-128"/>
              </a:rPr>
              <a:t>(3</a:t>
            </a:r>
            <a:r>
              <a:rPr lang="en-US">
                <a:latin typeface="Adobe Gothic Std B" pitchFamily="34" charset="-128"/>
                <a:ea typeface="Adobe Gothic Std B" pitchFamily="34" charset="-128"/>
              </a:rPr>
              <a:t>) G. </a:t>
            </a:r>
            <a:r>
              <a:rPr lang="en-US" smtClean="0">
                <a:latin typeface="Adobe Gothic Std B" pitchFamily="34" charset="-128"/>
                <a:ea typeface="Adobe Gothic Std B" pitchFamily="34" charset="-128"/>
              </a:rPr>
              <a:t>arboretum</a:t>
            </a:r>
          </a:p>
          <a:p>
            <a:pPr marL="0" indent="0">
              <a:buNone/>
            </a:pPr>
            <a:r>
              <a:rPr lang="en-US" smtClean="0">
                <a:latin typeface="Adobe Gothic Std B" pitchFamily="34" charset="-128"/>
                <a:ea typeface="Adobe Gothic Std B" pitchFamily="34" charset="-128"/>
              </a:rPr>
              <a:t>(</a:t>
            </a:r>
            <a:r>
              <a:rPr lang="en-US">
                <a:latin typeface="Adobe Gothic Std B" pitchFamily="34" charset="-128"/>
                <a:ea typeface="Adobe Gothic Std B" pitchFamily="34" charset="-128"/>
              </a:rPr>
              <a:t>4) G. herbaceum</a:t>
            </a:r>
            <a:endParaRPr lang="en-US">
              <a:latin typeface="Adobe Gothic Std B" pitchFamily="34" charset="-128"/>
              <a:ea typeface="Adobe Gothic Std B" pitchFamily="34" charset="-128"/>
            </a:endParaRPr>
          </a:p>
          <a:p>
            <a:endParaRPr lang="en-US">
              <a:latin typeface="Adobe Gothic Std B" pitchFamily="34" charset="-128"/>
              <a:ea typeface="Adobe Gothic Std B" pitchFamily="34" charset="-128"/>
            </a:endParaRPr>
          </a:p>
          <a:p>
            <a:endParaRPr lang="en-US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6B1511-6237-4D8B-9423-53A621710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8408" y="740664"/>
            <a:ext cx="3510419" cy="5436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Jute</a:t>
            </a:r>
          </a:p>
          <a:p>
            <a:pPr marL="0" indent="0">
              <a:buNone/>
            </a:pPr>
            <a:r>
              <a:rPr lang="en-US">
                <a:latin typeface="Adobe Gothic Std B" pitchFamily="34" charset="-128"/>
                <a:ea typeface="Adobe Gothic Std B" pitchFamily="34" charset="-128"/>
              </a:rPr>
              <a:t> Corchorus spp. </a:t>
            </a:r>
          </a:p>
          <a:p>
            <a:pPr marL="0" indent="0">
              <a:buNone/>
            </a:pPr>
            <a:r>
              <a:rPr lang="en-US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mtClean="0">
                <a:latin typeface="Adobe Gothic Std B" pitchFamily="34" charset="-128"/>
                <a:ea typeface="Adobe Gothic Std B" pitchFamily="34" charset="-128"/>
              </a:rPr>
              <a:t>From </a:t>
            </a:r>
            <a:r>
              <a:rPr lang="en-US">
                <a:latin typeface="Adobe Gothic Std B" pitchFamily="34" charset="-128"/>
                <a:ea typeface="Adobe Gothic Std B" pitchFamily="34" charset="-128"/>
              </a:rPr>
              <a:t>the two cultivated species (1) Corchorus capsularis - Indo-Burmese origin. </a:t>
            </a:r>
          </a:p>
          <a:p>
            <a:pPr marL="0" indent="0">
              <a:buNone/>
            </a:pPr>
            <a:r>
              <a:rPr lang="en-US" smtClean="0">
                <a:latin typeface="Adobe Gothic Std B" pitchFamily="34" charset="-128"/>
                <a:ea typeface="Adobe Gothic Std B" pitchFamily="34" charset="-128"/>
              </a:rPr>
              <a:t>(</a:t>
            </a:r>
            <a:r>
              <a:rPr lang="en-US">
                <a:latin typeface="Adobe Gothic Std B" pitchFamily="34" charset="-128"/>
                <a:ea typeface="Adobe Gothic Std B" pitchFamily="34" charset="-128"/>
              </a:rPr>
              <a:t>2) C.olitorius </a:t>
            </a:r>
            <a:r>
              <a:rPr lang="en-US" smtClean="0">
                <a:latin typeface="Adobe Gothic Std B" pitchFamily="34" charset="-128"/>
                <a:ea typeface="Adobe Gothic Std B" pitchFamily="34" charset="-128"/>
              </a:rPr>
              <a:t>-African origin</a:t>
            </a:r>
            <a:endParaRPr lang="en-US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35A820-9CEA-4146-AF9F-C4B117C73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294" y="1946884"/>
            <a:ext cx="3510323" cy="4351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F732DCE-DE49-4466-A90C-AB3044E24A22}"/>
              </a:ext>
            </a:extLst>
          </p:cNvPr>
          <p:cNvSpPr/>
          <p:nvPr/>
        </p:nvSpPr>
        <p:spPr>
          <a:xfrm>
            <a:off x="7570744" y="636154"/>
            <a:ext cx="4520672" cy="465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Coconut / Coir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err="1" smtClean="0"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Cocos </a:t>
            </a:r>
            <a:r>
              <a:rPr lang="en-US" sz="2800"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nucifera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It </a:t>
            </a:r>
            <a:r>
              <a:rPr lang="en-US" sz="2800"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is used in </a:t>
            </a:r>
            <a:r>
              <a:rPr lang="en-US" sz="2800" smtClean="0"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manufacture </a:t>
            </a:r>
            <a:r>
              <a:rPr lang="en-US" sz="2800"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of mats, cushion seats, bags, packaging material, water-proof and </a:t>
            </a:r>
            <a:r>
              <a:rPr lang="en-US" sz="2800" smtClean="0"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sound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proof </a:t>
            </a:r>
            <a:r>
              <a:rPr lang="en-US" sz="2800"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boards and thermal insulation. </a:t>
            </a:r>
            <a:endParaRPr lang="en-US" sz="2800">
              <a:latin typeface="Adobe Gothic Std B" pitchFamily="34" charset="-128"/>
              <a:ea typeface="Adobe Gothic Std B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>
              <a:latin typeface="Adobe Gothic Std B" pitchFamily="34" charset="-128"/>
              <a:ea typeface="Adobe Gothic Std B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0" y="4559806"/>
            <a:ext cx="2262573" cy="21579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08" y="4559807"/>
            <a:ext cx="2551869" cy="2157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722" y="4621485"/>
            <a:ext cx="2007253" cy="2414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05975" y="4641586"/>
            <a:ext cx="2431306" cy="2216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0" r="13848"/>
          <a:stretch>
            <a:fillRect/>
          </a:stretch>
        </p:blipFill>
        <p:spPr>
          <a:xfrm flipH="1">
            <a:off x="2295902" y="4573114"/>
            <a:ext cx="2124075" cy="2144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4" r="4801" b="3761"/>
          <a:stretch>
            <a:fillRect/>
          </a:stretch>
        </p:blipFill>
        <p:spPr>
          <a:xfrm>
            <a:off x="6315003" y="4559806"/>
            <a:ext cx="2019300" cy="2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960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2874"/>
            <a:ext cx="10515600" cy="838200"/>
          </a:xfrm>
        </p:spPr>
        <p:txBody>
          <a:bodyPr/>
          <a:lstStyle/>
          <a:p>
            <a:pPr algn="ctr"/>
            <a:r>
              <a:rPr lang="en-US">
                <a:solidFill>
                  <a:srgbClr val="AE12A7"/>
                </a:solidFill>
                <a:latin typeface="Algerian" pitchFamily="82" charset="0"/>
              </a:rPr>
              <a:t>Timber</a:t>
            </a:r>
          </a:p>
        </p:txBody>
      </p:sp>
      <p:pic>
        <p:nvPicPr>
          <p:cNvPr id="1029" name="Picture 5" descr="Image result for rose wood tree images">
            <a:hlinkClick r:id="rId3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6538" b="7380"/>
          <a:stretch>
            <a:fillRect/>
          </a:stretch>
        </p:blipFill>
        <p:spPr bwMode="auto">
          <a:xfrm>
            <a:off x="4148133" y="813838"/>
            <a:ext cx="3752854" cy="327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36" y="780256"/>
            <a:ext cx="4048125" cy="3258344"/>
          </a:xfrm>
          <a:prstGeom prst="rect">
            <a:avLst/>
          </a:prstGeom>
        </p:spPr>
      </p:pic>
      <p:sp>
        <p:nvSpPr>
          <p:cNvPr id="7" name="AutoShape 7" descr="Image result for teak wood tree images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228723" y="3553619"/>
            <a:ext cx="3533777" cy="207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9" b="-2381"/>
          <a:stretch>
            <a:fillRect/>
          </a:stretch>
        </p:blipFill>
        <p:spPr>
          <a:xfrm>
            <a:off x="719926" y="780256"/>
            <a:ext cx="3332959" cy="33440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8808" y="4209253"/>
            <a:ext cx="38557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Native </a:t>
            </a:r>
            <a:r>
              <a:rPr lang="en-US" sz="2000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to South east Asia.</a:t>
            </a:r>
          </a:p>
          <a:p>
            <a:r>
              <a:rPr lang="en-US" sz="2000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The heartwood is golden yellow to golden </a:t>
            </a:r>
            <a:r>
              <a:rPr lang="en-US" sz="2000" smtClean="0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brown </a:t>
            </a:r>
            <a:r>
              <a:rPr lang="en-US" sz="2000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when freshly sawn, turning darker </a:t>
            </a:r>
            <a:r>
              <a:rPr lang="en-US" sz="2000" smtClean="0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when </a:t>
            </a:r>
            <a:r>
              <a:rPr lang="en-US" sz="2000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exposed to light. Known for its </a:t>
            </a:r>
            <a:r>
              <a:rPr lang="en-US" sz="2000" smtClean="0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durability </a:t>
            </a:r>
            <a:r>
              <a:rPr lang="en-US" sz="2000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as it is immune to the attack of </a:t>
            </a:r>
            <a:endParaRPr lang="en-US" sz="2000" smtClean="0">
              <a:solidFill>
                <a:srgbClr val="AE12A7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sz="2000" smtClean="0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termites and fungi. </a:t>
            </a:r>
          </a:p>
          <a:p>
            <a:endParaRPr lang="en-US" sz="2000">
              <a:solidFill>
                <a:srgbClr val="AE12A7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endParaRPr lang="en-US" sz="2000">
              <a:solidFill>
                <a:srgbClr val="AE12A7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endParaRPr lang="en-US" sz="2000">
              <a:solidFill>
                <a:srgbClr val="AE1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4642" y="290618"/>
            <a:ext cx="262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err="1">
                <a:solidFill>
                  <a:srgbClr val="C00000"/>
                </a:solidFill>
              </a:rPr>
              <a:t>Tectona </a:t>
            </a:r>
            <a:r>
              <a:rPr lang="en-US" sz="2800" b="1" i="1" err="1" smtClean="0">
                <a:solidFill>
                  <a:srgbClr val="C00000"/>
                </a:solidFill>
              </a:rPr>
              <a:t>grandis </a:t>
            </a:r>
            <a:endParaRPr lang="en-US" sz="2800" b="1" i="1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48133" y="4278781"/>
            <a:ext cx="37528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Native </a:t>
            </a:r>
            <a:r>
              <a:rPr lang="en-US" sz="2400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to India.</a:t>
            </a:r>
          </a:p>
          <a:p>
            <a:r>
              <a:rPr lang="en-US" sz="2400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Indian rosewood has yellowish sapwood and dull brown to almost purple coloured heartwood.</a:t>
            </a:r>
          </a:p>
          <a:p>
            <a:r>
              <a:rPr lang="en-US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04306" y="345668"/>
            <a:ext cx="2884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err="1">
                <a:solidFill>
                  <a:srgbClr val="C00000"/>
                </a:solidFill>
              </a:rPr>
              <a:t>Dalbergia latifolia</a:t>
            </a:r>
            <a:endParaRPr lang="en-US" sz="2800" b="1" i="1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69792" y="4186448"/>
            <a:ext cx="39010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The heartwood is jet black with a metallic lustre when smoothened and is resistant to attack by </a:t>
            </a:r>
          </a:p>
          <a:p>
            <a:r>
              <a:rPr lang="en-US" sz="2400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insects and fungi</a:t>
            </a:r>
            <a:r>
              <a:rPr lang="en-US" sz="2400"/>
              <a:t>. </a:t>
            </a: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51538" y="385250"/>
            <a:ext cx="2844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Diospyros ebenum</a:t>
            </a:r>
            <a:endParaRPr lang="en-US" sz="2400" b="1" i="1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309986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407" y="0"/>
            <a:ext cx="10515600" cy="1325563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7030A0"/>
                </a:solidFill>
                <a:latin typeface="Algerian" pitchFamily="82" charset="0"/>
              </a:rPr>
              <a:t>Learning objective</a:t>
            </a:r>
            <a:endParaRPr lang="en-IN" b="1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121" y="742951"/>
            <a:ext cx="10972800" cy="6115049"/>
          </a:xfrm>
        </p:spPr>
        <p:txBody>
          <a:bodyPr>
            <a:noAutofit/>
          </a:bodyPr>
          <a:lstStyle/>
          <a:p>
            <a:pPr marL="509588" indent="-509588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3600" b="1" smtClean="0">
                <a:solidFill>
                  <a:srgbClr val="FF0000"/>
                </a:solidFill>
                <a:latin typeface="Adobe Gothic Std B" pitchFamily="34" charset="-128"/>
                <a:ea typeface="Adobe Gothic Std B"/>
              </a:rPr>
              <a:t>The </a:t>
            </a:r>
            <a:r>
              <a:rPr lang="en-US" sz="3600" b="1">
                <a:solidFill>
                  <a:srgbClr val="FF0000"/>
                </a:solidFill>
                <a:latin typeface="Adobe Gothic Std B" pitchFamily="34" charset="-128"/>
                <a:ea typeface="Adobe Gothic Std B"/>
              </a:rPr>
              <a:t>learner will be able to </a:t>
            </a:r>
            <a:r>
              <a:rPr lang="en-US" sz="3600" b="1" smtClean="0">
                <a:solidFill>
                  <a:srgbClr val="FF0000"/>
                </a:solidFill>
                <a:latin typeface="Adobe Gothic Std B" pitchFamily="34" charset="-128"/>
                <a:ea typeface="Adobe Gothic Std B"/>
              </a:rPr>
              <a:t>Acquire </a:t>
            </a:r>
            <a:r>
              <a:rPr lang="en-US" sz="3600" b="1">
                <a:solidFill>
                  <a:srgbClr val="FF0000"/>
                </a:solidFill>
                <a:latin typeface="Adobe Gothic Std B" pitchFamily="34" charset="-128"/>
                <a:ea typeface="Adobe Gothic Std B"/>
              </a:rPr>
              <a:t>knowledge about origin, area of cultivation and uses of various food yielding plants</a:t>
            </a:r>
            <a:r>
              <a:rPr lang="en-US" sz="3600" b="1" smtClean="0">
                <a:solidFill>
                  <a:srgbClr val="FF0000"/>
                </a:solidFill>
                <a:latin typeface="Adobe Gothic Std B" pitchFamily="34" charset="-128"/>
                <a:ea typeface="Adobe Gothic Std B"/>
              </a:rPr>
              <a:t>.</a:t>
            </a:r>
          </a:p>
          <a:p>
            <a:pPr marL="509588" indent="-509588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3600" b="1" smtClean="0">
                <a:solidFill>
                  <a:srgbClr val="FF0000"/>
                </a:solidFill>
                <a:latin typeface="Adobe Gothic Std B" pitchFamily="34" charset="-128"/>
                <a:ea typeface="Adobe Gothic Std B"/>
              </a:rPr>
              <a:t> Describe </a:t>
            </a:r>
            <a:r>
              <a:rPr lang="en-US" sz="3600" b="1">
                <a:solidFill>
                  <a:srgbClr val="FF0000"/>
                </a:solidFill>
                <a:latin typeface="Adobe Gothic Std B" pitchFamily="34" charset="-128"/>
                <a:ea typeface="Adobe Gothic Std B"/>
              </a:rPr>
              <a:t>the </a:t>
            </a:r>
            <a:r>
              <a:rPr lang="en-US" sz="3600" b="1" smtClean="0">
                <a:solidFill>
                  <a:srgbClr val="FF0000"/>
                </a:solidFill>
                <a:latin typeface="Adobe Gothic Std B" pitchFamily="34" charset="-128"/>
                <a:ea typeface="Adobe Gothic Std B"/>
              </a:rPr>
              <a:t>different </a:t>
            </a:r>
            <a:r>
              <a:rPr lang="en-US" sz="3600" b="1">
                <a:solidFill>
                  <a:srgbClr val="FF0000"/>
                </a:solidFill>
                <a:latin typeface="Adobe Gothic Std B" pitchFamily="34" charset="-128"/>
                <a:ea typeface="Adobe Gothic Std B"/>
              </a:rPr>
              <a:t>spices and condiments and their uses. </a:t>
            </a:r>
            <a:endParaRPr lang="en-US" sz="3600" b="1" smtClean="0">
              <a:solidFill>
                <a:srgbClr val="FF0000"/>
              </a:solidFill>
              <a:latin typeface="Adobe Gothic Std B" pitchFamily="34" charset="-128"/>
              <a:ea typeface="Adobe Gothic Std B"/>
            </a:endParaRPr>
          </a:p>
          <a:p>
            <a:pPr marL="509588" indent="-509588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3600" b="1" smtClean="0">
                <a:solidFill>
                  <a:srgbClr val="FF0000"/>
                </a:solidFill>
                <a:latin typeface="Adobe Gothic Std B" pitchFamily="34" charset="-128"/>
                <a:ea typeface="Adobe Gothic Std B"/>
              </a:rPr>
              <a:t>Elicit </a:t>
            </a:r>
            <a:r>
              <a:rPr lang="en-US" sz="3600" b="1">
                <a:solidFill>
                  <a:srgbClr val="FF0000"/>
                </a:solidFill>
                <a:latin typeface="Adobe Gothic Std B" pitchFamily="34" charset="-128"/>
                <a:ea typeface="Adobe Gothic Std B"/>
              </a:rPr>
              <a:t>the uses of </a:t>
            </a:r>
            <a:r>
              <a:rPr lang="en-US" sz="3600" b="1" err="1" smtClean="0">
                <a:solidFill>
                  <a:srgbClr val="FF0000"/>
                </a:solidFill>
                <a:latin typeface="Adobe Gothic Std B" pitchFamily="34" charset="-128"/>
                <a:ea typeface="Adobe Gothic Std B"/>
              </a:rPr>
              <a:t>fibre</a:t>
            </a:r>
            <a:r>
              <a:rPr lang="en-US" sz="3600" b="1">
                <a:solidFill>
                  <a:srgbClr val="FF0000"/>
                </a:solidFill>
                <a:latin typeface="Adobe Gothic Std B" pitchFamily="34" charset="-128"/>
                <a:ea typeface="Adobe Gothic Std B"/>
              </a:rPr>
              <a:t>, timbers, paper and dye yielding plants. </a:t>
            </a:r>
            <a:endParaRPr lang="en-US" sz="3600" b="1" smtClean="0">
              <a:solidFill>
                <a:srgbClr val="FF0000"/>
              </a:solidFill>
              <a:latin typeface="Adobe Gothic Std B" pitchFamily="34" charset="-128"/>
              <a:ea typeface="Adobe Gothic Std B"/>
            </a:endParaRPr>
          </a:p>
        </p:txBody>
      </p:sp>
    </p:spTree>
    <p:extLst>
      <p:ext uri="{BB962C8B-B14F-4D97-AF65-F5344CB8AC3E}">
        <p14:creationId xmlns:p14="http://schemas.microsoft.com/office/powerpoint/2010/main" val="2247644788"/>
      </p:ext>
    </p:extLst>
  </p:cSld>
  <p:clrMapOvr>
    <a:masterClrMapping/>
  </p:clrMapOvr>
  <p:transition spd="slow">
    <p:strips dir="rd"/>
    <p:sndAc>
      <p:stSnd>
        <p:snd r:embed="rId2" name="camera.wav"/>
      </p:stSnd>
    </p:sndAc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4592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Algerian" pitchFamily="82" charset="0"/>
              </a:rPr>
              <a:t>Latex </a:t>
            </a:r>
            <a:r>
              <a:rPr lang="en-US" sz="4800" smtClean="0">
                <a:solidFill>
                  <a:srgbClr val="FF0000"/>
                </a:solidFill>
                <a:latin typeface="Algerian" pitchFamily="82" charset="0"/>
              </a:rPr>
              <a:t>- Rubber</a:t>
            </a:r>
            <a:endParaRPr lang="en-US" sz="480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 t="-1" b="-3959"/>
          <a:stretch>
            <a:fillRect/>
          </a:stretch>
        </p:blipFill>
        <p:spPr>
          <a:xfrm>
            <a:off x="96593" y="1216205"/>
            <a:ext cx="5355088" cy="5737256"/>
          </a:xfrm>
        </p:spPr>
      </p:pic>
      <p:sp>
        <p:nvSpPr>
          <p:cNvPr id="5" name="Rectangle 4"/>
          <p:cNvSpPr/>
          <p:nvPr/>
        </p:nvSpPr>
        <p:spPr>
          <a:xfrm>
            <a:off x="940614" y="692984"/>
            <a:ext cx="3153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err="1">
                <a:solidFill>
                  <a:srgbClr val="AE12A7"/>
                </a:solidFill>
                <a:latin typeface="Adobe Gothic Std B" pitchFamily="34" charset="-128"/>
                <a:ea typeface="Adobe Gothic Std B" pitchFamily="34" charset="-128"/>
              </a:rPr>
              <a:t>Hevea brasiliensis</a:t>
            </a:r>
            <a:endParaRPr lang="en-US" sz="2800" b="1" i="1">
              <a:solidFill>
                <a:srgbClr val="AE12A7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48438" t="11580" r="12743" b="32299"/>
          <a:stretch>
            <a:fillRect/>
          </a:stretch>
        </p:blipFill>
        <p:spPr>
          <a:xfrm>
            <a:off x="5451681" y="954594"/>
            <a:ext cx="6476122" cy="599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187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0531"/>
            <a:ext cx="10515600" cy="964641"/>
          </a:xfrm>
        </p:spPr>
        <p:txBody>
          <a:bodyPr/>
          <a:lstStyle/>
          <a:p>
            <a:pPr algn="ctr"/>
            <a:r>
              <a:rPr lang="en-US">
                <a:solidFill>
                  <a:srgbClr val="AE12A7"/>
                </a:solidFill>
                <a:latin typeface="Algerian" pitchFamily="82" charset="0"/>
              </a:rPr>
              <a:t>Pulp Wood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59" y="642691"/>
            <a:ext cx="11314443" cy="2552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The term paper is derived from the word ‘papyrus’ a plant (Cyperus papyrus) that was used by Egyptians to make paper-like materials. </a:t>
            </a:r>
            <a:endParaRPr lang="en-US" sz="3200" smtClean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None/>
            </a:pPr>
            <a:r>
              <a:rPr lang="en-US" sz="320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The </a:t>
            </a:r>
            <a:r>
              <a:rPr lang="en-US" sz="320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Chinese discovered the paper that was prepared from the inner bark of paper mulberry in 105 A.D.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1" y="3436535"/>
            <a:ext cx="5083127" cy="3074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48192" t="38969" r="12477" b="22935"/>
          <a:stretch>
            <a:fillRect/>
          </a:stretch>
        </p:blipFill>
        <p:spPr>
          <a:xfrm>
            <a:off x="5891517" y="3436535"/>
            <a:ext cx="5975586" cy="32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16457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AE12A7"/>
                </a:solidFill>
                <a:latin typeface="Algerian" pitchFamily="82" charset="0"/>
              </a:rPr>
              <a:t>Indigo</a:t>
            </a:r>
            <a:br>
              <a:rPr lang="en-US">
                <a:solidFill>
                  <a:srgbClr val="AE12A7"/>
                </a:solidFill>
                <a:latin typeface="Algerian" pitchFamily="82" charset="0"/>
              </a:rPr>
            </a:br>
            <a:endParaRPr lang="en-US">
              <a:solidFill>
                <a:srgbClr val="AE12A7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" y="1014884"/>
            <a:ext cx="12121662" cy="5843116"/>
          </a:xfrm>
        </p:spPr>
        <p:txBody>
          <a:bodyPr/>
          <a:lstStyle/>
          <a:p>
            <a:r>
              <a:rPr lang="en-US" sz="3600" b="1" i="1" err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Indigofera tinctoria </a:t>
            </a:r>
            <a:r>
              <a:rPr lang="en-US" sz="360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is native to India. </a:t>
            </a:r>
          </a:p>
          <a:p>
            <a:r>
              <a:rPr lang="en-US" sz="360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A brilliant dark blue dye ‘indigo’ was extracted from the leaves of several species of </a:t>
            </a:r>
            <a:r>
              <a:rPr lang="en-US" sz="3600" i="1" err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Indigofera</a:t>
            </a:r>
            <a:r>
              <a:rPr lang="en-US" sz="360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.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7" y="3406390"/>
            <a:ext cx="5950512" cy="3451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4527" y="3406391"/>
            <a:ext cx="5351333" cy="345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9832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4110"/>
            <a:ext cx="12192000" cy="2291023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Indigenous </a:t>
            </a:r>
            <a:r>
              <a:rPr lang="en-US" sz="400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to North Africa and South-west Asia. </a:t>
            </a:r>
            <a:r>
              <a:rPr lang="en-US" sz="400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Principal </a:t>
            </a:r>
            <a:r>
              <a:rPr lang="en-US" sz="400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colouring matter of leaves ‘lacosone” is harmless .</a:t>
            </a:r>
            <a:br>
              <a:rPr lang="en-US" sz="4000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</a:br>
            <a:br>
              <a:rPr lang="en-US"/>
            </a:b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86" y="2034027"/>
            <a:ext cx="5381377" cy="4477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/>
          <a:stretch>
            <a:fillRect/>
          </a:stretch>
        </p:blipFill>
        <p:spPr>
          <a:xfrm rot="10800000">
            <a:off x="862114" y="2122921"/>
            <a:ext cx="4712678" cy="44964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57361" y="105013"/>
            <a:ext cx="1829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rgbClr val="AE12A7"/>
                </a:solidFill>
                <a:latin typeface="Algerian" pitchFamily="82" charset="0"/>
              </a:rPr>
              <a:t>Henna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35251" y="2219402"/>
            <a:ext cx="306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err="1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Lawsonia inermis</a:t>
            </a:r>
            <a:endParaRPr lang="en-US" sz="2800" b="1" i="1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3528269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9087"/>
            <a:ext cx="10515600" cy="1001571"/>
          </a:xfrm>
        </p:spPr>
        <p:txBody>
          <a:bodyPr/>
          <a:lstStyle/>
          <a:p>
            <a:pPr algn="ctr"/>
            <a:r>
              <a:rPr lang="en-US">
                <a:solidFill>
                  <a:srgbClr val="FA0C06"/>
                </a:solidFill>
                <a:latin typeface="Algerian" pitchFamily="82" charset="0"/>
              </a:rPr>
              <a:t>Spices and Condiments</a:t>
            </a:r>
            <a:endParaRPr lang="en-IN" b="1">
              <a:solidFill>
                <a:srgbClr val="FA0C06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1214"/>
            <a:ext cx="12192000" cy="4773386"/>
          </a:xfrm>
        </p:spPr>
        <p:txBody>
          <a:bodyPr>
            <a:noAutofit/>
          </a:bodyPr>
          <a:lstStyle/>
          <a:p>
            <a:pPr marL="539750" indent="-539750">
              <a:buClrTx/>
              <a:buFont typeface="Wingdings" pitchFamily="2" charset="2"/>
              <a:buChar char="Ø"/>
            </a:pPr>
            <a:r>
              <a:rPr lang="en-US" sz="4800" b="1" smtClean="0">
                <a:solidFill>
                  <a:srgbClr val="476FA9"/>
                </a:solidFill>
                <a:latin typeface="Adobe Gothic Std B" pitchFamily="34" charset="-128"/>
                <a:ea typeface="Adobe Gothic Std B" pitchFamily="34" charset="-128"/>
              </a:rPr>
              <a:t>Provide </a:t>
            </a:r>
            <a:r>
              <a:rPr lang="en-US" sz="4800" b="1">
                <a:solidFill>
                  <a:srgbClr val="476FA9"/>
                </a:solidFill>
                <a:latin typeface="Adobe Gothic Std B" pitchFamily="34" charset="-128"/>
                <a:ea typeface="Adobe Gothic Std B" pitchFamily="34" charset="-128"/>
              </a:rPr>
              <a:t>personal care services </a:t>
            </a:r>
            <a:r>
              <a:rPr lang="en-US" sz="4800" b="1" smtClean="0">
                <a:solidFill>
                  <a:srgbClr val="476FA9"/>
                </a:solidFill>
                <a:latin typeface="Adobe Gothic Std B" pitchFamily="34" charset="-128"/>
                <a:ea typeface="Adobe Gothic Std B" pitchFamily="34" charset="-128"/>
              </a:rPr>
              <a:t>.</a:t>
            </a:r>
          </a:p>
          <a:p>
            <a:pPr marL="539750" indent="-539750">
              <a:buClrTx/>
              <a:buFont typeface="Wingdings" pitchFamily="2" charset="2"/>
              <a:buChar char="Ø"/>
            </a:pPr>
            <a:r>
              <a:rPr lang="en-US" sz="4800" b="1">
                <a:solidFill>
                  <a:srgbClr val="476FA9"/>
                </a:solidFill>
                <a:latin typeface="Adobe Gothic Std B" pitchFamily="34" charset="-128"/>
                <a:ea typeface="Adobe Gothic Std B" pitchFamily="34" charset="-128"/>
              </a:rPr>
              <a:t>‘Aloin’ (a mixture of </a:t>
            </a:r>
            <a:r>
              <a:rPr lang="en-US" sz="4800" b="1" err="1" smtClean="0">
                <a:solidFill>
                  <a:srgbClr val="476FA9"/>
                </a:solidFill>
                <a:latin typeface="Adobe Gothic Std B" pitchFamily="34" charset="-128"/>
                <a:ea typeface="Adobe Gothic Std B" pitchFamily="34" charset="-128"/>
              </a:rPr>
              <a:t>glucosides)</a:t>
            </a:r>
          </a:p>
          <a:p>
            <a:pPr marL="539750" indent="-539750">
              <a:buClrTx/>
              <a:buNone/>
            </a:pPr>
            <a:r>
              <a:rPr lang="en-US" sz="4800" smtClean="0">
                <a:solidFill>
                  <a:srgbClr val="FF0000"/>
                </a:solidFill>
              </a:rPr>
              <a:t>Premium cooking oil </a:t>
            </a:r>
            <a:endParaRPr lang="en-US" sz="4800" b="1" smtClean="0">
              <a:solidFill>
                <a:srgbClr val="476FA9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ClrTx/>
              <a:buNone/>
            </a:pPr>
            <a:r>
              <a:rPr lang="en-IN" sz="4800" b="1" smtClean="0">
                <a:solidFill>
                  <a:srgbClr val="476FA9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endParaRPr lang="en-IN" sz="4800" b="1">
              <a:solidFill>
                <a:srgbClr val="476FA9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2392" t="55508" r="4891" b="16473"/>
          <a:stretch>
            <a:fillRect/>
          </a:stretch>
        </p:blipFill>
        <p:spPr>
          <a:xfrm>
            <a:off x="-126355" y="4681728"/>
            <a:ext cx="12318355" cy="20939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69848" y="4312396"/>
            <a:ext cx="2146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 b="1" i="1" err="1"/>
              <a:t>Cocos nucifera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3375" y="4312396"/>
            <a:ext cx="2589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err="1"/>
              <a:t>Sesamum indicum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4312395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err="1"/>
              <a:t>Arachis hypogaea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00826" y="3244334"/>
            <a:ext cx="619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the oil is the </a:t>
            </a:r>
            <a:r>
              <a:rPr lang="en-US">
                <a:solidFill>
                  <a:srgbClr val="FF0000"/>
                </a:solidFill>
              </a:rPr>
              <a:t>basis</a:t>
            </a:r>
            <a:r>
              <a:rPr lang="en-US"/>
              <a:t> of most of the scented oils used in </a:t>
            </a:r>
            <a:r>
              <a:rPr lang="en-US">
                <a:solidFill>
                  <a:srgbClr val="FF0000"/>
                </a:solidFill>
              </a:rPr>
              <a:t>perfumes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1107573"/>
      </p:ext>
    </p:extLst>
  </p:cSld>
  <p:clrMapOvr>
    <a:masterClrMapping/>
  </p:clrMapOvr>
  <p:transition spd="slow">
    <p:wipe dir="u"/>
    <p:sndAc>
      <p:stSnd>
        <p:snd r:embed="rId3" name="camera.wav"/>
      </p:stSnd>
    </p:sndAc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A73391"/>
                </a:solidFill>
                <a:latin typeface="Algerian" pitchFamily="82" charset="0"/>
              </a:rPr>
              <a:t>Cosmetics </a:t>
            </a:r>
            <a:br>
              <a:rPr lang="en-US" b="1">
                <a:solidFill>
                  <a:srgbClr val="A73391"/>
                </a:solidFill>
                <a:latin typeface="Algerian" pitchFamily="82" charset="0"/>
              </a:rPr>
            </a:br>
            <a:r>
              <a:rPr lang="en-US" b="1" smtClean="0">
                <a:solidFill>
                  <a:srgbClr val="A73391"/>
                </a:solidFill>
                <a:latin typeface="Algerian" pitchFamily="82" charset="0"/>
              </a:rPr>
              <a:t>Aloe </a:t>
            </a:r>
            <a:r>
              <a:rPr lang="en-US" b="1" err="1">
                <a:solidFill>
                  <a:srgbClr val="A73391"/>
                </a:solidFill>
                <a:latin typeface="Algerian" pitchFamily="82" charset="0"/>
              </a:rPr>
              <a:t>vera</a:t>
            </a:r>
            <a:endParaRPr lang="en-IN" b="1">
              <a:solidFill>
                <a:srgbClr val="A7339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1214"/>
            <a:ext cx="10972800" cy="4773386"/>
          </a:xfrm>
        </p:spPr>
        <p:txBody>
          <a:bodyPr>
            <a:noAutofit/>
          </a:bodyPr>
          <a:lstStyle/>
          <a:p>
            <a:pPr marL="539750" indent="-539750">
              <a:buClrTx/>
              <a:buFont typeface="Wingdings" pitchFamily="2" charset="2"/>
              <a:buChar char="Ø"/>
            </a:pPr>
            <a:r>
              <a:rPr lang="en-US" sz="4800" b="1" smtClean="0">
                <a:solidFill>
                  <a:srgbClr val="476FA9"/>
                </a:solidFill>
                <a:latin typeface="Adobe Gothic Std B" pitchFamily="34" charset="-128"/>
                <a:ea typeface="Adobe Gothic Std B" pitchFamily="34" charset="-128"/>
              </a:rPr>
              <a:t>Provide </a:t>
            </a:r>
            <a:r>
              <a:rPr lang="en-US" sz="4800" b="1">
                <a:solidFill>
                  <a:srgbClr val="476FA9"/>
                </a:solidFill>
                <a:latin typeface="Adobe Gothic Std B" pitchFamily="34" charset="-128"/>
                <a:ea typeface="Adobe Gothic Std B" pitchFamily="34" charset="-128"/>
              </a:rPr>
              <a:t>personal care services </a:t>
            </a:r>
            <a:r>
              <a:rPr lang="en-US" sz="4800" b="1" smtClean="0">
                <a:solidFill>
                  <a:srgbClr val="476FA9"/>
                </a:solidFill>
                <a:latin typeface="Adobe Gothic Std B" pitchFamily="34" charset="-128"/>
                <a:ea typeface="Adobe Gothic Std B" pitchFamily="34" charset="-128"/>
              </a:rPr>
              <a:t>.</a:t>
            </a:r>
          </a:p>
          <a:p>
            <a:pPr marL="539750" indent="-539750">
              <a:buClrTx/>
              <a:buFont typeface="Wingdings" pitchFamily="2" charset="2"/>
              <a:buChar char="Ø"/>
            </a:pPr>
            <a:r>
              <a:rPr lang="en-US" sz="4800" b="1">
                <a:solidFill>
                  <a:srgbClr val="476FA9"/>
                </a:solidFill>
                <a:latin typeface="Adobe Gothic Std B" pitchFamily="34" charset="-128"/>
                <a:ea typeface="Adobe Gothic Std B" pitchFamily="34" charset="-128"/>
              </a:rPr>
              <a:t>‘Aloin’ (a mixture of </a:t>
            </a:r>
            <a:r>
              <a:rPr lang="en-US" sz="4800" b="1" err="1" smtClean="0">
                <a:solidFill>
                  <a:srgbClr val="476FA9"/>
                </a:solidFill>
                <a:latin typeface="Adobe Gothic Std B" pitchFamily="34" charset="-128"/>
                <a:ea typeface="Adobe Gothic Std B" pitchFamily="34" charset="-128"/>
              </a:rPr>
              <a:t>glucosides)</a:t>
            </a:r>
          </a:p>
          <a:p>
            <a:pPr marL="539750" indent="-539750">
              <a:buClrTx/>
              <a:buNone/>
            </a:pPr>
            <a:endParaRPr lang="en-US" sz="4800" b="1" smtClean="0">
              <a:solidFill>
                <a:srgbClr val="476FA9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ClrTx/>
              <a:buNone/>
            </a:pPr>
            <a:endParaRPr lang="en-IN" sz="4800" b="1">
              <a:solidFill>
                <a:srgbClr val="476FA9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2" y="3106928"/>
            <a:ext cx="3623056" cy="3623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92" y="3106928"/>
            <a:ext cx="3557016" cy="3557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50" y="3106928"/>
            <a:ext cx="3564077" cy="362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5842"/>
      </p:ext>
    </p:extLst>
  </p:cSld>
  <p:clrMapOvr>
    <a:masterClrMapping/>
  </p:clrMapOvr>
  <p:transition spd="slow">
    <p:wipe dir="u"/>
    <p:sndAc>
      <p:stSnd>
        <p:snd r:embed="rId5" name="camera.wav"/>
      </p:stSnd>
    </p:sndAc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5314"/>
            <a:ext cx="10972800" cy="1084489"/>
          </a:xfrm>
        </p:spPr>
        <p:txBody>
          <a:bodyPr>
            <a:noAutofit/>
          </a:bodyPr>
          <a:lstStyle/>
          <a:p>
            <a:pPr algn="ctr"/>
            <a:r>
              <a:rPr lang="en-US" sz="5400" b="1">
                <a:solidFill>
                  <a:srgbClr val="00B050"/>
                </a:solidFill>
                <a:latin typeface="Algerian" pitchFamily="82" charset="0"/>
              </a:rPr>
              <a:t>Perfumes</a:t>
            </a:r>
            <a:endParaRPr lang="en-IN" sz="5400" b="1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4008" y="1152144"/>
            <a:ext cx="12256008" cy="56052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b="1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Perfumes are manufactured from essential oil which are volatile and </a:t>
            </a:r>
            <a:r>
              <a:rPr lang="en-US" sz="4000" b="1" smtClean="0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aromatic.</a:t>
            </a:r>
          </a:p>
          <a:p>
            <a:pPr>
              <a:buFont typeface="Wingdings" pitchFamily="2" charset="2"/>
              <a:buChar char="Ø"/>
            </a:pPr>
            <a:r>
              <a:rPr lang="en-US" sz="4000" b="1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 Essential oils are found at different parts of the </a:t>
            </a:r>
            <a:r>
              <a:rPr lang="en-US" sz="4000" b="1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plant.</a:t>
            </a:r>
          </a:p>
          <a:p>
            <a:pPr>
              <a:buNone/>
            </a:pPr>
            <a:r>
              <a:rPr lang="en-US" sz="4000" b="1" err="1">
                <a:latin typeface="Adobe Gothic Std B" pitchFamily="34" charset="-128"/>
                <a:ea typeface="Adobe Gothic Std B" pitchFamily="34" charset="-128"/>
              </a:rPr>
              <a:t>Santalum album Santalum album Santalum album Santalum album </a:t>
            </a:r>
            <a:endParaRPr lang="en-US" sz="4000" b="1" smtClean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6015" t="37827" r="6359" b="29676"/>
          <a:stretch>
            <a:fillRect/>
          </a:stretch>
        </p:blipFill>
        <p:spPr>
          <a:xfrm>
            <a:off x="0" y="3619500"/>
            <a:ext cx="12207838" cy="3137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6039" y="3585448"/>
            <a:ext cx="2076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b="1" i="1" smtClean="0"/>
              <a:t>Rosa X damascena </a:t>
            </a:r>
            <a:endParaRPr lang="en-US" b="1" i="1"/>
          </a:p>
        </p:txBody>
      </p:sp>
      <p:sp>
        <p:nvSpPr>
          <p:cNvPr id="6" name="Rectangle 5"/>
          <p:cNvSpPr/>
          <p:nvPr/>
        </p:nvSpPr>
        <p:spPr>
          <a:xfrm>
            <a:off x="9215553" y="3585448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err="1" smtClean="0"/>
              <a:t>Santalum album </a:t>
            </a:r>
            <a:endParaRPr lang="en-US" b="1" i="1"/>
          </a:p>
        </p:txBody>
      </p:sp>
      <p:sp>
        <p:nvSpPr>
          <p:cNvPr id="9" name="Rectangle 8"/>
          <p:cNvSpPr/>
          <p:nvPr/>
        </p:nvSpPr>
        <p:spPr>
          <a:xfrm>
            <a:off x="680635" y="3619500"/>
            <a:ext cx="257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b="1" i="1" err="1"/>
              <a:t>Jasminum grandiflorum </a:t>
            </a:r>
          </a:p>
        </p:txBody>
      </p:sp>
    </p:spTree>
    <p:extLst>
      <p:ext uri="{BB962C8B-B14F-4D97-AF65-F5344CB8AC3E}">
        <p14:creationId xmlns:p14="http://schemas.microsoft.com/office/powerpoint/2010/main" val="1364077031"/>
      </p:ext>
    </p:extLst>
  </p:cSld>
  <p:clrMapOvr>
    <a:masterClrMapping/>
  </p:clrMapOvr>
  <p:transition spd="slow">
    <p:comb/>
    <p:sndAc>
      <p:stSnd>
        <p:snd r:embed="rId3" name="camera.wav"/>
      </p:stSnd>
    </p:sndAc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5314"/>
            <a:ext cx="10972800" cy="1436914"/>
          </a:xfrm>
        </p:spPr>
        <p:txBody>
          <a:bodyPr>
            <a:noAutofit/>
          </a:bodyPr>
          <a:lstStyle/>
          <a:p>
            <a:pPr algn="ctr"/>
            <a:r>
              <a:rPr lang="en-US" sz="5400" b="1">
                <a:solidFill>
                  <a:srgbClr val="00B050"/>
                </a:solidFill>
                <a:latin typeface="Algerian" pitchFamily="82" charset="0"/>
              </a:rPr>
              <a:t>Traditional Systems of Medicines</a:t>
            </a:r>
            <a:endParaRPr lang="en-IN" sz="5400" b="1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12124944" cy="5486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TSM in India can be broadly classified into </a:t>
            </a:r>
            <a:r>
              <a:rPr lang="en-US" sz="3600" b="1" smtClean="0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    institutionalized </a:t>
            </a:r>
            <a:r>
              <a:rPr lang="en-US" sz="3600" b="1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or documented and </a:t>
            </a:r>
            <a:endParaRPr lang="en-US" sz="3600" b="1" smtClean="0">
              <a:solidFill>
                <a:srgbClr val="A7339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None/>
            </a:pPr>
            <a:r>
              <a:rPr lang="en-US" sz="3600" b="1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smtClean="0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 non-institutionalized </a:t>
            </a:r>
            <a:r>
              <a:rPr lang="en-US" sz="3600" b="1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or oral traditions. </a:t>
            </a:r>
            <a:endParaRPr lang="en-US" sz="3600" b="1" smtClean="0">
              <a:solidFill>
                <a:srgbClr val="A7339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Institutionalized Indian systems include Siddha and </a:t>
            </a:r>
            <a:r>
              <a:rPr lang="en-US" sz="3600" b="1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Ayurveda. </a:t>
            </a:r>
            <a:endParaRPr lang="en-US" sz="3600" b="1" smtClean="0">
              <a:latin typeface="Adobe Gothic Std B" pitchFamily="34" charset="-128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 Non- institutional </a:t>
            </a:r>
            <a:r>
              <a:rPr lang="en-US" sz="3600" b="1" smtClean="0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systems are practiced </a:t>
            </a:r>
            <a:r>
              <a:rPr lang="en-US" sz="3600" b="1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by rural and tribal peoples across India. The knowledge is mostly held in oral form</a:t>
            </a:r>
            <a:r>
              <a:rPr lang="en-US" sz="3600" b="1" smtClean="0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600" b="1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TSM focus on healthy lifestyle and healthy diet for maintaining good health and disease reversal. </a:t>
            </a:r>
            <a:endParaRPr lang="en-US" sz="3600" b="1" smtClean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76617"/>
      </p:ext>
    </p:extLst>
  </p:cSld>
  <p:clrMapOvr>
    <a:masterClrMapping/>
  </p:clrMapOvr>
  <p:transition spd="slow">
    <p:comb/>
    <p:sndAc>
      <p:stSnd>
        <p:snd r:embed="rId2" name="camera.wav"/>
      </p:stSnd>
    </p:sndAc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78" y="0"/>
            <a:ext cx="10972800" cy="6659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C00000"/>
                </a:solidFill>
                <a:latin typeface="Algerian" pitchFamily="82" charset="0"/>
              </a:rPr>
              <a:t>Siddha system of medicine </a:t>
            </a:r>
            <a:endParaRPr lang="en-IN" b="1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6591"/>
            <a:ext cx="12192000" cy="6301409"/>
          </a:xfrm>
        </p:spPr>
        <p:txBody>
          <a:bodyPr>
            <a:noAutofit/>
          </a:bodyPr>
          <a:lstStyle/>
          <a:p>
            <a:pPr marL="719138" indent="-719138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It is based on the texts written by 18Siddhars. </a:t>
            </a:r>
            <a:endParaRPr lang="en-US" sz="4000" b="1" smtClean="0">
              <a:solidFill>
                <a:srgbClr val="7030A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719138" indent="-719138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Siddha is principally based on the </a:t>
            </a:r>
            <a:r>
              <a:rPr lang="en-US" sz="4000" b="1" err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Pancabuta </a:t>
            </a:r>
            <a:r>
              <a:rPr lang="en-US" sz="40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philosophy. According to this system three humors namely </a:t>
            </a:r>
            <a:r>
              <a:rPr lang="en-US" sz="4000" b="1" err="1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Vatam</a:t>
            </a:r>
            <a:r>
              <a:rPr lang="en-US" sz="40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en-US" sz="4000" b="1" err="1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Pittam </a:t>
            </a:r>
            <a:r>
              <a:rPr lang="en-US" sz="40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and </a:t>
            </a:r>
            <a:r>
              <a:rPr lang="en-US" sz="4000" b="1" err="1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Kapam</a:t>
            </a:r>
            <a:r>
              <a:rPr lang="en-US" sz="40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that are responsible for the health of </a:t>
            </a:r>
            <a:r>
              <a:rPr lang="en-US" sz="40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human.</a:t>
            </a:r>
          </a:p>
          <a:p>
            <a:pPr marL="719138" indent="-719138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The drug sources of Siddha </a:t>
            </a:r>
            <a:endParaRPr lang="en-US" sz="4000" b="1" smtClean="0">
              <a:solidFill>
                <a:srgbClr val="7030A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Clr>
                <a:srgbClr val="7030A0"/>
              </a:buClr>
              <a:buNone/>
            </a:pPr>
            <a:r>
              <a:rPr lang="en-US" sz="40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40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    include </a:t>
            </a:r>
            <a:r>
              <a:rPr lang="en-US" sz="40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plants, animal </a:t>
            </a:r>
            <a:r>
              <a:rPr lang="en-US" sz="40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parts,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en-US" sz="40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40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    </a:t>
            </a:r>
            <a:r>
              <a:rPr lang="en-US" sz="40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marine products and minerals. </a:t>
            </a:r>
            <a:endParaRPr lang="en-US" sz="4000" b="1" smtClean="0">
              <a:solidFill>
                <a:srgbClr val="7030A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719138" indent="-719138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0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This system uses about </a:t>
            </a:r>
            <a:r>
              <a:rPr lang="en-US" sz="40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800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en-US" sz="40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40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    </a:t>
            </a:r>
            <a:r>
              <a:rPr lang="en-US" sz="40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herbs as source of drugs.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48" y="3697357"/>
            <a:ext cx="3985095" cy="31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16939"/>
      </p:ext>
    </p:extLst>
  </p:cSld>
  <p:clrMapOvr>
    <a:masterClrMapping/>
  </p:clrMapOvr>
  <p:transition spd="slow">
    <p:wedge/>
    <p:sndAc>
      <p:stSnd>
        <p:snd r:embed="rId3" name="camera.wav"/>
      </p:stSnd>
    </p:sndAc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78" y="173410"/>
            <a:ext cx="10972800" cy="101531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  <a:latin typeface="Algerian" pitchFamily="82" charset="0"/>
              </a:rPr>
              <a:t>Ayurveda system of medicine </a:t>
            </a:r>
            <a:endParaRPr lang="en-IN" b="1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87552"/>
            <a:ext cx="11859768" cy="5870448"/>
          </a:xfrm>
        </p:spPr>
        <p:txBody>
          <a:bodyPr>
            <a:noAutofit/>
          </a:bodyPr>
          <a:lstStyle/>
          <a:p>
            <a:pPr marL="719138" indent="-719138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The core knowledge is documented by Charaka, Sushruta and Vagbhata in compendiums written by them</a:t>
            </a: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.</a:t>
            </a:r>
          </a:p>
          <a:p>
            <a:pPr marL="719138" indent="-719138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This system Uses more of herbs </a:t>
            </a:r>
            <a:endParaRPr lang="en-US" sz="3600" b="1" smtClean="0">
              <a:solidFill>
                <a:srgbClr val="7030A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Clr>
                <a:srgbClr val="7030A0"/>
              </a:buClr>
              <a:buNone/>
            </a:pP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       and </a:t>
            </a: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few animal parts as </a:t>
            </a: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drug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      </a:t>
            </a: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sources</a:t>
            </a: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.</a:t>
            </a:r>
          </a:p>
          <a:p>
            <a:pPr marL="719138" indent="-719138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The Ayurvedic Pharmacopoeia </a:t>
            </a: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of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       </a:t>
            </a: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India lists about 500 plants </a:t>
            </a: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used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      </a:t>
            </a: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as source of drugs. </a:t>
            </a:r>
            <a:endParaRPr lang="en-IN" sz="3600" b="1">
              <a:solidFill>
                <a:srgbClr val="7030A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13" y="2002862"/>
            <a:ext cx="4111487" cy="478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27294"/>
      </p:ext>
    </p:extLst>
  </p:cSld>
  <p:clrMapOvr>
    <a:masterClrMapping/>
  </p:clrMapOvr>
  <p:transition spd="slow">
    <p:wedge/>
    <p:sndAc>
      <p:stSnd>
        <p:snd r:embed="rId3" name="camera.wav"/>
      </p:stSnd>
    </p:sndAc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10363200" cy="930729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CC00"/>
                </a:solidFill>
                <a:latin typeface="Algerian" pitchFamily="82" charset="0"/>
              </a:rPr>
              <a:t>… Learning </a:t>
            </a:r>
            <a:r>
              <a:rPr lang="en-US" sz="3600" b="1">
                <a:solidFill>
                  <a:srgbClr val="00CC00"/>
                </a:solidFill>
                <a:latin typeface="Algerian" pitchFamily="82" charset="0"/>
              </a:rPr>
              <a:t>objective</a:t>
            </a:r>
            <a:endParaRPr lang="en-IN" sz="3600">
              <a:solidFill>
                <a:srgbClr val="00CC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1643" y="775607"/>
            <a:ext cx="11968843" cy="600075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3200" smtClean="0">
                <a:solidFill>
                  <a:srgbClr val="002060"/>
                </a:solidFill>
              </a:rPr>
              <a:t>  </a:t>
            </a:r>
            <a:r>
              <a:rPr lang="en-US" sz="3200" b="1" smtClean="0">
                <a:solidFill>
                  <a:srgbClr val="002060"/>
                </a:solidFill>
                <a:latin typeface="Adobe Gothic Std B" pitchFamily="34" charset="-128"/>
                <a:ea typeface="Adobe Gothic Std B"/>
              </a:rPr>
              <a:t>Acquires </a:t>
            </a:r>
            <a:r>
              <a:rPr lang="en-US" sz="3200" b="1">
                <a:solidFill>
                  <a:srgbClr val="002060"/>
                </a:solidFill>
                <a:latin typeface="Adobe Gothic Std B" pitchFamily="34" charset="-128"/>
                <a:ea typeface="Adobe Gothic Std B"/>
              </a:rPr>
              <a:t>knowledge about the active principles, chemical composition and medicinal uses of plants. </a:t>
            </a:r>
          </a:p>
          <a:p>
            <a:pPr marL="509588" indent="-509588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3200" b="1" smtClean="0">
                <a:solidFill>
                  <a:srgbClr val="002060"/>
                </a:solidFill>
                <a:latin typeface="Adobe Gothic Std B" pitchFamily="34" charset="-128"/>
                <a:ea typeface="Adobe Gothic Std B"/>
              </a:rPr>
              <a:t>Develops </a:t>
            </a:r>
            <a:r>
              <a:rPr lang="en-US" sz="3200" b="1">
                <a:solidFill>
                  <a:srgbClr val="002060"/>
                </a:solidFill>
                <a:latin typeface="Adobe Gothic Std B" pitchFamily="34" charset="-128"/>
                <a:ea typeface="Adobe Gothic Std B"/>
              </a:rPr>
              <a:t>skill of mushroom cultivation, knowledge of SCP production and sea weed liquid fertilizers. </a:t>
            </a:r>
            <a:endParaRPr lang="en-US" sz="3200" b="1" smtClean="0">
              <a:solidFill>
                <a:srgbClr val="002060"/>
              </a:solidFill>
              <a:latin typeface="Adobe Gothic Std B" pitchFamily="34" charset="-128"/>
              <a:ea typeface="Adobe Gothic Std B"/>
            </a:endParaRPr>
          </a:p>
          <a:p>
            <a:pPr marL="457200" indent="-457200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3200" b="1" smtClean="0">
                <a:solidFill>
                  <a:srgbClr val="002060"/>
                </a:solidFill>
                <a:latin typeface="Adobe Gothic Std B" pitchFamily="34" charset="-128"/>
                <a:ea typeface="Adobe Gothic Std B"/>
              </a:rPr>
              <a:t>Gains knowledge of organic farming- bio fertilisers and bio pest repellants. Learn </a:t>
            </a:r>
            <a:r>
              <a:rPr lang="en-US" sz="3200" b="1">
                <a:solidFill>
                  <a:srgbClr val="002060"/>
                </a:solidFill>
                <a:latin typeface="Adobe Gothic Std B" pitchFamily="34" charset="-128"/>
                <a:ea typeface="Adobe Gothic Std B"/>
              </a:rPr>
              <a:t>to make terrarium and </a:t>
            </a:r>
            <a:r>
              <a:rPr lang="en-US" sz="3200" b="1" smtClean="0">
                <a:solidFill>
                  <a:srgbClr val="002060"/>
                </a:solidFill>
                <a:latin typeface="Adobe Gothic Std B" pitchFamily="34" charset="-128"/>
                <a:ea typeface="Adobe Gothic Std B"/>
              </a:rPr>
              <a:t>bonsai.</a:t>
            </a:r>
          </a:p>
          <a:p>
            <a:pPr marL="457200" indent="-457200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3200" b="1" smtClean="0">
                <a:solidFill>
                  <a:srgbClr val="002060"/>
                </a:solidFill>
                <a:latin typeface="Adobe Gothic Std B" pitchFamily="34" charset="-128"/>
                <a:ea typeface="Adobe Gothic Std B"/>
              </a:rPr>
              <a:t>Acquires </a:t>
            </a:r>
            <a:r>
              <a:rPr lang="en-US" sz="3200" b="1">
                <a:solidFill>
                  <a:srgbClr val="002060"/>
                </a:solidFill>
                <a:latin typeface="Adobe Gothic Std B" pitchFamily="34" charset="-128"/>
                <a:ea typeface="Adobe Gothic Std B"/>
              </a:rPr>
              <a:t>knowledge of cultivation of medicinal plants.</a:t>
            </a:r>
          </a:p>
          <a:p>
            <a:pPr marL="457200" indent="-457200">
              <a:buFont typeface="Wingdings" pitchFamily="2" charset="2"/>
              <a:buChar char="Ø"/>
            </a:pPr>
            <a:endParaRPr lang="en-IN" sz="3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15537"/>
      </p:ext>
    </p:extLst>
  </p:cSld>
  <p:clrMapOvr>
    <a:masterClrMapping/>
  </p:clrMapOvr>
  <p:transition spd="slow">
    <p:strips dir="ru"/>
    <p:sndAc>
      <p:stSnd>
        <p:snd r:embed="rId2" name="camera.wav"/>
      </p:stSnd>
    </p:sndAc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78" y="173410"/>
            <a:ext cx="10972800" cy="92387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  <a:latin typeface="Algerian" pitchFamily="82" charset="0"/>
              </a:rPr>
              <a:t>Folk system of medicine</a:t>
            </a:r>
            <a:endParaRPr lang="en-IN" b="1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" y="969264"/>
            <a:ext cx="11951208" cy="5760720"/>
          </a:xfrm>
        </p:spPr>
        <p:txBody>
          <a:bodyPr>
            <a:noAutofit/>
          </a:bodyPr>
          <a:lstStyle/>
          <a:p>
            <a:pPr marL="719138" indent="-719138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Folk systems survive as an </a:t>
            </a: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oral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      </a:t>
            </a: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tradition among </a:t>
            </a: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innumerable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     </a:t>
            </a: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rural and tribal </a:t>
            </a: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communities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     </a:t>
            </a: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of India</a:t>
            </a: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.</a:t>
            </a:r>
          </a:p>
          <a:p>
            <a:pPr marL="719138" indent="-719138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Major </a:t>
            </a: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tribal communities in </a:t>
            </a:r>
            <a:endParaRPr lang="en-US" sz="3600" b="1" smtClean="0">
              <a:solidFill>
                <a:srgbClr val="7030A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Clr>
                <a:srgbClr val="7030A0"/>
              </a:buClr>
              <a:buNone/>
            </a:pP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     Tamil </a:t>
            </a: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Nadu who are known </a:t>
            </a: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for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     </a:t>
            </a: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their medicinal knowledge include Irulas</a:t>
            </a: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, 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       </a:t>
            </a:r>
            <a:r>
              <a:rPr lang="en-US" sz="3600" b="1" err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Malayalis, </a:t>
            </a:r>
            <a:r>
              <a:rPr lang="en-US" sz="3600" b="1" err="1" smtClean="0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Kurumbas</a:t>
            </a:r>
            <a:r>
              <a:rPr lang="en-US" sz="3600" b="1">
                <a:solidFill>
                  <a:srgbClr val="7030A0"/>
                </a:solidFill>
                <a:latin typeface="Adobe Gothic Std B" pitchFamily="34" charset="-128"/>
                <a:ea typeface="Adobe Gothic Std B" pitchFamily="34" charset="-128"/>
              </a:rPr>
              <a:t>, Paliyans and Kaanis. </a:t>
            </a:r>
            <a:endParaRPr lang="en-IN" sz="3600" b="1">
              <a:solidFill>
                <a:srgbClr val="7030A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23" y="969264"/>
            <a:ext cx="4767277" cy="340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85138"/>
      </p:ext>
    </p:extLst>
  </p:cSld>
  <p:clrMapOvr>
    <a:masterClrMapping/>
  </p:clrMapOvr>
  <p:transition spd="slow">
    <p:wedge/>
    <p:sndAc>
      <p:stSnd>
        <p:snd r:embed="rId3" name="camera.wav"/>
      </p:stSnd>
    </p:sndAc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675"/>
            <a:ext cx="11676888" cy="7257227"/>
          </a:xfrm>
        </p:spPr>
      </p:pic>
    </p:spTree>
    <p:extLst>
      <p:ext uri="{BB962C8B-B14F-4D97-AF65-F5344CB8AC3E}">
        <p14:creationId xmlns:p14="http://schemas.microsoft.com/office/powerpoint/2010/main" val="2991369972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4277"/>
          </a:xfrm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Algerian" pitchFamily="82" charset="0"/>
              </a:rPr>
              <a:t>Medicinal Plants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9513" y="815009"/>
            <a:ext cx="12473609" cy="59284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India is a treasure house of medicinal plants. </a:t>
            </a:r>
            <a:endParaRPr lang="en-US" sz="3200" smtClean="0">
              <a:solidFill>
                <a:schemeClr val="accent5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3200" smtClean="0">
                <a:solidFill>
                  <a:schemeClr val="accent5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They </a:t>
            </a:r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 linked to local heritage as well as to global-trade. </a:t>
            </a:r>
            <a:endParaRPr lang="en-US" sz="3200" smtClean="0">
              <a:solidFill>
                <a:schemeClr val="accent5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3200" smtClean="0">
                <a:solidFill>
                  <a:schemeClr val="accent5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90</a:t>
            </a:r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% collection of medicinal plants is from the non-cultivated sources. </a:t>
            </a:r>
            <a:endParaRPr lang="en-US" sz="3200" smtClean="0">
              <a:solidFill>
                <a:schemeClr val="accent5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Medicinally useful molecules obtained from plants that are marketed as drugs are called </a:t>
            </a:r>
            <a:r>
              <a:rPr lang="en-US" sz="3200" smtClean="0">
                <a:solidFill>
                  <a:schemeClr val="accent5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Biomedicines.</a:t>
            </a:r>
            <a:endParaRPr lang="en-US" sz="3200">
              <a:solidFill>
                <a:schemeClr val="accent5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4022" t="42860" r="9177" b="20987"/>
          <a:stretch>
            <a:fillRect/>
          </a:stretch>
        </p:blipFill>
        <p:spPr>
          <a:xfrm>
            <a:off x="0" y="3856383"/>
            <a:ext cx="12323026" cy="2887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031" y="4069281"/>
            <a:ext cx="187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err="1">
                <a:solidFill>
                  <a:srgbClr val="FFFF00"/>
                </a:solidFill>
              </a:rPr>
              <a:t>Phyllanthi</a:t>
            </a:r>
            <a:r>
              <a:rPr lang="en-US" sz="2800" b="1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</a:t>
            </a:r>
            <a:endParaRPr lang="en-US" sz="28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0390" y="4046833"/>
            <a:ext cx="1261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err="1">
                <a:solidFill>
                  <a:srgbClr val="FFFF00"/>
                </a:solidFill>
              </a:rPr>
              <a:t>Vascin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0005" y="4077610"/>
            <a:ext cx="2841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err="1">
                <a:solidFill>
                  <a:srgbClr val="FFFF00"/>
                </a:solidFill>
              </a:rPr>
              <a:t>Andrographolides</a:t>
            </a:r>
            <a:endParaRPr lang="en-US" sz="2800" b="1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64600" y="4103898"/>
            <a:ext cx="1839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sz="3200" err="1">
                <a:solidFill>
                  <a:srgbClr val="FFFF00"/>
                </a:solidFill>
              </a:rPr>
              <a:t>Curcumin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57812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4706" t="9923" r="9658" b="12175"/>
          <a:stretch>
            <a:fillRect/>
          </a:stretch>
        </p:blipFill>
        <p:spPr>
          <a:xfrm>
            <a:off x="-166244" y="4175"/>
            <a:ext cx="1235824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02016" y="-1"/>
            <a:ext cx="327993" cy="36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/>
              <a:t>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99274365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1750" t="11238" r="31500" b="7238"/>
          <a:stretch>
            <a:fillRect/>
          </a:stretch>
        </p:blipFill>
        <p:spPr>
          <a:xfrm>
            <a:off x="0" y="138626"/>
            <a:ext cx="12192000" cy="67193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71649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2718" t="12865" r="50557" b="10844"/>
          <a:stretch>
            <a:fillRect/>
          </a:stretch>
        </p:blipFill>
        <p:spPr>
          <a:xfrm>
            <a:off x="0" y="27140"/>
            <a:ext cx="4909930" cy="6830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7092" t="18533" r="52205" b="7655"/>
          <a:stretch>
            <a:fillRect/>
          </a:stretch>
        </p:blipFill>
        <p:spPr>
          <a:xfrm>
            <a:off x="5169742" y="-24521"/>
            <a:ext cx="6747275" cy="688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66758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3375"/>
          </a:xfrm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Algerian" pitchFamily="82" charset="0"/>
              </a:rPr>
              <a:t>Psychoactive Drugs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855" y="658906"/>
            <a:ext cx="11990295" cy="6199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smtClean="0"/>
              <a:t> </a:t>
            </a:r>
            <a:r>
              <a:rPr lang="en-US" sz="4000" b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Phytochemicals which alter </a:t>
            </a:r>
            <a:r>
              <a:rPr lang="en-US" sz="4000" b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an </a:t>
            </a:r>
            <a:r>
              <a:rPr lang="en-US" sz="4000" b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individual’s </a:t>
            </a:r>
            <a:r>
              <a:rPr lang="en-US" sz="4000" b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perceptions of mind by producing hallucination are known as psychoactive drugs.</a:t>
            </a:r>
            <a:endParaRPr lang="en-US" sz="4000" b="1" smtClean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None/>
            </a:pPr>
            <a:r>
              <a:rPr lang="en-US" b="1" smtClean="0">
                <a:solidFill>
                  <a:srgbClr val="002060"/>
                </a:solidFill>
              </a:rPr>
              <a:t>					</a:t>
            </a:r>
            <a:r>
              <a:rPr lang="en-US" b="1" i="1" err="1"/>
              <a:t>Papaver somniferum </a:t>
            </a:r>
          </a:p>
          <a:p>
            <a:pPr marL="0" indent="0">
              <a:buNone/>
            </a:pPr>
            <a:endParaRPr lang="en-US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i="1" smtClean="0"/>
          </a:p>
          <a:p>
            <a:pPr marL="0" indent="0">
              <a:buNone/>
            </a:pPr>
            <a:endParaRPr lang="en-US" b="1" i="1"/>
          </a:p>
          <a:p>
            <a:pPr marL="0" indent="0">
              <a:buNone/>
            </a:pPr>
            <a:endParaRPr lang="en-US" b="1" i="1" smtClean="0"/>
          </a:p>
          <a:p>
            <a:pPr marL="0" indent="0">
              <a:buNone/>
            </a:pPr>
            <a:endParaRPr lang="en-US" b="1" i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03" y="2853158"/>
            <a:ext cx="4953000" cy="3117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23" y="2810463"/>
            <a:ext cx="5563484" cy="3160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705" y="5875652"/>
            <a:ext cx="119902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Used </a:t>
            </a:r>
            <a:r>
              <a:rPr lang="en-US" sz="3200" b="1"/>
              <a:t>to induce sleep and for relieving pain.  Opium yields Morphine, a strong analgesic which is used in surgery. </a:t>
            </a:r>
          </a:p>
        </p:txBody>
      </p:sp>
    </p:spTree>
    <p:extLst>
      <p:ext uri="{BB962C8B-B14F-4D97-AF65-F5344CB8AC3E}">
        <p14:creationId xmlns:p14="http://schemas.microsoft.com/office/powerpoint/2010/main" val="1682326766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55052"/>
            <a:ext cx="10972800" cy="269383"/>
          </a:xfrm>
        </p:spPr>
        <p:txBody>
          <a:bodyPr>
            <a:normAutofit fontScale="90000"/>
          </a:bodyPr>
          <a:lstStyle/>
          <a:p>
            <a:pPr marL="719138" lvl="0" indent="-719138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b="1" i="1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Cannabis sativa  </a:t>
            </a:r>
            <a:r>
              <a:rPr lang="en-US" b="1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– specimen</a:t>
            </a:r>
            <a:endParaRPr lang="en-IN" b="1">
              <a:solidFill>
                <a:srgbClr val="A7339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773989"/>
            <a:ext cx="5328383" cy="3392074"/>
          </a:xfr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t="23768" r="-7906" b="6667"/>
          <a:stretch>
            <a:fillRect/>
          </a:stretch>
        </p:blipFill>
        <p:spPr>
          <a:xfrm>
            <a:off x="5992815" y="740580"/>
            <a:ext cx="3917895" cy="34254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9960" y="1050471"/>
            <a:ext cx="4022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trans-tetrahydrocanabinal</a:t>
            </a:r>
            <a:r>
              <a:rPr lang="en-US"/>
              <a:t> </a:t>
            </a:r>
          </a:p>
        </p:txBody>
      </p:sp>
      <p:sp>
        <p:nvSpPr>
          <p:cNvPr id="8" name="Content Placeholder 2"/>
          <p:cNvSpPr txBox="1"/>
          <p:nvPr/>
        </p:nvSpPr>
        <p:spPr>
          <a:xfrm>
            <a:off x="508000" y="1108982"/>
            <a:ext cx="10871200" cy="68580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719138" lvl="0" indent="-719138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kumimoji="0" lang="en-IN" sz="3600" b="1" i="0" u="none" strike="noStrike" kern="1200" cap="none" spc="0" normalizeH="0" baseline="0" noProof="0">
              <a:ln>
                <a:noFill/>
              </a:ln>
              <a:solidFill>
                <a:srgbClr val="A73391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-591671" y="4395655"/>
            <a:ext cx="12783671" cy="2475792"/>
          </a:xfrm>
          <a:prstGeom prst="rect">
            <a:avLst/>
          </a:prstGeom>
          <a:noFill/>
        </p:spPr>
        <p:txBody>
          <a:bodyPr vert="horz">
            <a:normAutofit fontScale="85000" lnSpcReduction="20000"/>
          </a:bodyPr>
          <a:lstStyle/>
          <a:p>
            <a:pPr marL="719138" lvl="0" indent="-719138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600" b="1" smtClean="0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        </a:t>
            </a:r>
            <a:r>
              <a:rPr lang="en-US" sz="4200" b="1" smtClean="0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It </a:t>
            </a:r>
            <a:r>
              <a:rPr lang="en-US" sz="4200" b="1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is an effective pain reliever and </a:t>
            </a:r>
            <a:r>
              <a:rPr lang="en-US" sz="4200" b="1" smtClean="0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reduces hypertension</a:t>
            </a:r>
            <a:r>
              <a:rPr lang="en-US" sz="4200" b="1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.  THC is used in treating </a:t>
            </a:r>
            <a:r>
              <a:rPr lang="en-US" sz="4200" b="1" smtClean="0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Glaucoma, </a:t>
            </a:r>
            <a:r>
              <a:rPr lang="en-US" sz="4200" b="1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reducing nausea of cancer patients undergoing radiation and </a:t>
            </a:r>
            <a:r>
              <a:rPr lang="en-US" sz="4200" b="1" smtClean="0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chemotherapy, provides </a:t>
            </a:r>
            <a:r>
              <a:rPr lang="en-US" sz="4200" b="1">
                <a:solidFill>
                  <a:srgbClr val="A73391"/>
                </a:solidFill>
                <a:latin typeface="Adobe Gothic Std B" pitchFamily="34" charset="-128"/>
                <a:ea typeface="Adobe Gothic Std B" pitchFamily="34" charset="-128"/>
              </a:rPr>
              <a:t>relief to bronchial disorders, especially asthma as it dilates bronchial vessels.  </a:t>
            </a:r>
            <a:endParaRPr kumimoji="0" lang="en-IN" sz="4200" b="1" i="0" u="none" strike="noStrike" kern="1200" cap="none" spc="0" normalizeH="0" baseline="0" noProof="0">
              <a:ln>
                <a:noFill/>
              </a:ln>
              <a:solidFill>
                <a:srgbClr val="A73391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292288"/>
      </p:ext>
    </p:extLst>
  </p:cSld>
  <p:clrMapOvr>
    <a:masterClrMapping/>
  </p:clrMapOvr>
  <p:transition spd="slow">
    <p:wheel spokes="8"/>
    <p:sndAc>
      <p:stSnd>
        <p:snd r:embed="rId4" name="camera.wav"/>
      </p:stSnd>
    </p:sndAc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162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lgerian" pitchFamily="82" charset="0"/>
              </a:rPr>
              <a:t> Entrepreneurial Botany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7078"/>
            <a:ext cx="12192000" cy="638092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800" b="1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Study </a:t>
            </a:r>
            <a:r>
              <a:rPr lang="en-US" sz="3800" b="1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of how new businesses are created using plant resources as </a:t>
            </a:r>
            <a:r>
              <a:rPr lang="en-US" sz="3800" b="1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well </a:t>
            </a:r>
            <a:r>
              <a:rPr lang="en-US" sz="3800" b="1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as the actual process of starting a new business</a:t>
            </a:r>
            <a:r>
              <a:rPr lang="en-US" sz="3800" b="1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800" b="1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An entrepreneur is someone who has an idea and who works to create a product or service that people will buy, by building an organization to support the sales</a:t>
            </a:r>
            <a:r>
              <a:rPr lang="en-US" sz="3800" b="1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800" b="1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800" b="1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To </a:t>
            </a:r>
            <a:r>
              <a:rPr lang="en-US" sz="3800" b="1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create new ventures among the young people. </a:t>
            </a:r>
            <a:endParaRPr lang="en-US" sz="3800" b="1" smtClean="0">
              <a:solidFill>
                <a:srgbClr val="0070C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3800" b="1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 In the present scenario students should acquire ability to merge skills and knowledge in a meaningful way. </a:t>
            </a:r>
          </a:p>
        </p:txBody>
      </p:sp>
    </p:spTree>
    <p:extLst>
      <p:ext uri="{BB962C8B-B14F-4D97-AF65-F5344CB8AC3E}">
        <p14:creationId xmlns:p14="http://schemas.microsoft.com/office/powerpoint/2010/main" val="4164809171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lgerian" pitchFamily="82" charset="0"/>
              </a:rPr>
              <a:t>Mushroom cultivation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6408"/>
            <a:ext cx="12192000" cy="6271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>
                <a:solidFill>
                  <a:srgbClr val="0070C0"/>
                </a:solidFill>
              </a:rPr>
              <a:t>Two kinds of mushrooms are </a:t>
            </a:r>
            <a:r>
              <a:rPr lang="en-US" sz="3600" b="1" i="1" smtClean="0">
                <a:solidFill>
                  <a:srgbClr val="0070C0"/>
                </a:solidFill>
              </a:rPr>
              <a:t>cultivated</a:t>
            </a:r>
          </a:p>
          <a:p>
            <a:pPr marL="0" indent="0">
              <a:buNone/>
            </a:pPr>
            <a:r>
              <a:rPr lang="en-US" sz="3600" b="1" i="1" smtClean="0">
                <a:solidFill>
                  <a:srgbClr val="0070C0"/>
                </a:solidFill>
              </a:rPr>
              <a:t> </a:t>
            </a:r>
            <a:r>
              <a:rPr lang="en-US" sz="3600" b="1" i="1">
                <a:solidFill>
                  <a:srgbClr val="0070C0"/>
                </a:solidFill>
              </a:rPr>
              <a:t>namely button and oyster.</a:t>
            </a:r>
          </a:p>
          <a:p>
            <a:pPr marL="0" indent="0">
              <a:buNone/>
            </a:pPr>
            <a:endParaRPr lang="en-US" sz="3600" b="1" i="1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95" y="586408"/>
            <a:ext cx="5345206" cy="6406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54" y="3522382"/>
            <a:ext cx="3175000" cy="317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7" r="306" b="14424"/>
          <a:stretch>
            <a:fillRect/>
          </a:stretch>
        </p:blipFill>
        <p:spPr>
          <a:xfrm>
            <a:off x="299572" y="1810845"/>
            <a:ext cx="4474882" cy="323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5564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5" y="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chemeClr val="accent2"/>
                </a:solidFill>
                <a:latin typeface="Algerian" pitchFamily="82" charset="0"/>
              </a:rPr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6043"/>
            <a:ext cx="10972800" cy="5804807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2060"/>
              </a:buClr>
              <a:buNone/>
            </a:pPr>
            <a:r>
              <a:rPr lang="en-US" sz="4000" b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10.1 Food Plants </a:t>
            </a:r>
            <a:endParaRPr lang="en-US" sz="4000" b="1" smtClean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Clr>
                <a:srgbClr val="002060"/>
              </a:buClr>
              <a:buNone/>
            </a:pPr>
            <a:r>
              <a:rPr lang="en-US" sz="4000" b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10.2 </a:t>
            </a:r>
            <a:r>
              <a:rPr lang="en-US" sz="4000" b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Spices and </a:t>
            </a:r>
            <a:r>
              <a:rPr lang="en-US" sz="4000" b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Condiments</a:t>
            </a:r>
          </a:p>
          <a:p>
            <a:pPr>
              <a:buClr>
                <a:srgbClr val="002060"/>
              </a:buClr>
              <a:buNone/>
            </a:pPr>
            <a:r>
              <a:rPr lang="en-US" sz="4000" b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10.3 </a:t>
            </a:r>
            <a:r>
              <a:rPr lang="en-US" sz="4000" b="1" err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Fibre </a:t>
            </a:r>
            <a:endParaRPr lang="en-US" sz="4000" b="1" smtClean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Clr>
                <a:srgbClr val="002060"/>
              </a:buClr>
              <a:buNone/>
            </a:pPr>
            <a:r>
              <a:rPr lang="en-US" sz="4000" b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10.4 </a:t>
            </a:r>
            <a:r>
              <a:rPr lang="en-US" sz="4000" b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Timber </a:t>
            </a:r>
            <a:endParaRPr lang="en-US" sz="4000" b="1" smtClean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Clr>
                <a:srgbClr val="002060"/>
              </a:buClr>
              <a:buNone/>
            </a:pPr>
            <a:r>
              <a:rPr lang="en-US" sz="4000" b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10.5 </a:t>
            </a:r>
            <a:r>
              <a:rPr lang="en-US" sz="4000" b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Latex </a:t>
            </a:r>
            <a:endParaRPr lang="en-US" sz="4000" b="1" smtClean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Clr>
                <a:srgbClr val="002060"/>
              </a:buClr>
              <a:buNone/>
            </a:pPr>
            <a:r>
              <a:rPr lang="en-US" sz="4000" b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10.6 </a:t>
            </a:r>
            <a:r>
              <a:rPr lang="en-US" sz="4000" b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Pulp wood </a:t>
            </a:r>
            <a:endParaRPr lang="en-US" sz="4000" b="1" smtClean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Clr>
                <a:srgbClr val="002060"/>
              </a:buClr>
              <a:buNone/>
            </a:pPr>
            <a:r>
              <a:rPr lang="en-US" sz="4000" b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10.7 </a:t>
            </a:r>
            <a:r>
              <a:rPr lang="en-US" sz="4000" b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Dye </a:t>
            </a:r>
            <a:endParaRPr lang="en-US" sz="4000" b="1" smtClean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Clr>
                <a:srgbClr val="002060"/>
              </a:buClr>
              <a:buNone/>
            </a:pPr>
            <a:r>
              <a:rPr lang="en-US" sz="4000" b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10.8 </a:t>
            </a:r>
            <a:r>
              <a:rPr lang="en-US" sz="4000" b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Cosmetics </a:t>
            </a:r>
            <a:endParaRPr lang="en-US" sz="4000" b="1" smtClean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Clr>
                <a:srgbClr val="002060"/>
              </a:buClr>
              <a:buNone/>
            </a:pPr>
            <a:r>
              <a:rPr lang="en-US" sz="4000" b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10.9 Traditional </a:t>
            </a:r>
            <a:r>
              <a:rPr lang="en-US" sz="4000" b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system of medicines </a:t>
            </a:r>
            <a:endParaRPr lang="en-US" sz="4000" b="1" smtClean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Clr>
                <a:srgbClr val="002060"/>
              </a:buClr>
              <a:buNone/>
            </a:pPr>
            <a:r>
              <a:rPr lang="en-US" sz="4000" b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10.10 </a:t>
            </a:r>
            <a:r>
              <a:rPr lang="en-US" sz="4000" b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Medicinal plants </a:t>
            </a:r>
            <a:endParaRPr lang="en-US" sz="4000" b="1" smtClean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Clr>
                <a:srgbClr val="002060"/>
              </a:buClr>
              <a:buNone/>
            </a:pPr>
            <a:r>
              <a:rPr lang="en-US" sz="4000" b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10.11 </a:t>
            </a:r>
            <a:r>
              <a:rPr lang="en-US" sz="4000" b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Entrepreneurial Botany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0133538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lgerian" pitchFamily="82" charset="0"/>
              </a:rPr>
              <a:t> Single Cell Protein (SCP) Production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6408"/>
            <a:ext cx="12192000" cy="5993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>
                <a:solidFill>
                  <a:srgbClr val="0070C0"/>
                </a:solidFill>
              </a:rPr>
              <a:t>Single cell protein has a high nutritive value due </a:t>
            </a:r>
            <a:r>
              <a:rPr lang="en-US" sz="3600" b="1" i="1" smtClean="0">
                <a:solidFill>
                  <a:srgbClr val="0070C0"/>
                </a:solidFill>
              </a:rPr>
              <a:t>to </a:t>
            </a:r>
            <a:r>
              <a:rPr lang="en-US" sz="3600" b="1" i="1">
                <a:solidFill>
                  <a:srgbClr val="0070C0"/>
                </a:solidFill>
              </a:rPr>
              <a:t>higher protein, vitamin, essential amino acids </a:t>
            </a:r>
            <a:r>
              <a:rPr lang="en-US" sz="3600" b="1" i="1" smtClean="0">
                <a:solidFill>
                  <a:srgbClr val="0070C0"/>
                </a:solidFill>
              </a:rPr>
              <a:t>and </a:t>
            </a:r>
            <a:r>
              <a:rPr lang="en-US" sz="3600" b="1" i="1">
                <a:solidFill>
                  <a:srgbClr val="0070C0"/>
                </a:solidFill>
              </a:rPr>
              <a:t>lipid content. Hence it can form a good </a:t>
            </a:r>
            <a:r>
              <a:rPr lang="en-US" sz="3600" b="1" i="1" smtClean="0">
                <a:solidFill>
                  <a:srgbClr val="0070C0"/>
                </a:solidFill>
              </a:rPr>
              <a:t>protein </a:t>
            </a:r>
            <a:r>
              <a:rPr lang="en-US" sz="3600" b="1" i="1">
                <a:solidFill>
                  <a:srgbClr val="0070C0"/>
                </a:solidFill>
              </a:rPr>
              <a:t>supplement. However it cannot completely </a:t>
            </a:r>
            <a:r>
              <a:rPr lang="en-US" sz="3600" b="1" i="1" smtClean="0">
                <a:solidFill>
                  <a:srgbClr val="0070C0"/>
                </a:solidFill>
              </a:rPr>
              <a:t>replace </a:t>
            </a:r>
            <a:r>
              <a:rPr lang="en-US" sz="3600" b="1" i="1">
                <a:solidFill>
                  <a:srgbClr val="0070C0"/>
                </a:solidFill>
              </a:rPr>
              <a:t>the conventional protein sources due to their high nucleic acid content and slower in digestibility.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6760" t="23740" r="40455" b="15341"/>
          <a:stretch>
            <a:fillRect/>
          </a:stretch>
        </p:blipFill>
        <p:spPr>
          <a:xfrm>
            <a:off x="7449670" y="3041374"/>
            <a:ext cx="4742329" cy="3951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4" t="30392" r="23353" b="16078"/>
          <a:stretch>
            <a:fillRect/>
          </a:stretch>
        </p:blipFill>
        <p:spPr>
          <a:xfrm>
            <a:off x="228599" y="3186953"/>
            <a:ext cx="3738283" cy="3671047"/>
          </a:xfrm>
          <a:prstGeom prst="rect">
            <a:avLst/>
          </a:prstGeom>
        </p:spPr>
      </p:pic>
      <p:pic>
        <p:nvPicPr>
          <p:cNvPr id="1029" name="Picture 5" descr="Image result for spirulina">
            <a:hlinkClick r:id="rId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6857" r="9036" b="6017"/>
          <a:stretch>
            <a:fillRect/>
          </a:stretch>
        </p:blipFill>
        <p:spPr bwMode="auto">
          <a:xfrm>
            <a:off x="3234018" y="3186953"/>
            <a:ext cx="5298141" cy="367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42422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Algerian" pitchFamily="82" charset="0"/>
              </a:rPr>
              <a:t>Seaweed </a:t>
            </a:r>
            <a:r>
              <a:rPr lang="en-US" b="1">
                <a:solidFill>
                  <a:srgbClr val="FF0000"/>
                </a:solidFill>
                <a:latin typeface="Algerian" pitchFamily="82" charset="0"/>
              </a:rPr>
              <a:t>Liquid Fertilizer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6408"/>
            <a:ext cx="12192000" cy="5993295"/>
          </a:xfrm>
        </p:spPr>
        <p:txBody>
          <a:bodyPr/>
          <a:lstStyle/>
          <a:p>
            <a:pPr marL="0" indent="0">
              <a:buNone/>
            </a:pPr>
            <a:r>
              <a:rPr lang="en-US" b="1" i="1">
                <a:solidFill>
                  <a:srgbClr val="0070C0"/>
                </a:solidFill>
              </a:rPr>
              <a:t>Seaweed is rich in trace elements and potassium, which makes it ideal to add to compost in its raw state, to work in as a mulch, or to create a liquid fertilizer.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4508" r="846" b="709"/>
          <a:stretch>
            <a:fillRect/>
          </a:stretch>
        </p:blipFill>
        <p:spPr>
          <a:xfrm>
            <a:off x="134470" y="1573304"/>
            <a:ext cx="3765177" cy="2514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48" y="1497968"/>
            <a:ext cx="3871611" cy="2589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t="10668" r="25740" b="6453"/>
          <a:stretch>
            <a:fillRect/>
          </a:stretch>
        </p:blipFill>
        <p:spPr>
          <a:xfrm>
            <a:off x="8220928" y="1497968"/>
            <a:ext cx="3710802" cy="2589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2" r="38288"/>
          <a:stretch>
            <a:fillRect/>
          </a:stretch>
        </p:blipFill>
        <p:spPr>
          <a:xfrm>
            <a:off x="134471" y="4093502"/>
            <a:ext cx="3765176" cy="2764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t="5751" r="26523" b="5517"/>
          <a:stretch>
            <a:fillRect/>
          </a:stretch>
        </p:blipFill>
        <p:spPr>
          <a:xfrm>
            <a:off x="4089048" y="4087905"/>
            <a:ext cx="3871610" cy="2810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28" y="4195779"/>
            <a:ext cx="3710802" cy="266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41243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1819" t="8981" r="22162" b="6048"/>
          <a:stretch>
            <a:fillRect/>
          </a:stretch>
        </p:blipFill>
        <p:spPr>
          <a:xfrm>
            <a:off x="0" y="1"/>
            <a:ext cx="12192000" cy="71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44953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1293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A0C06"/>
                </a:solidFill>
              </a:rPr>
              <a:t>A terrarium is a collection of small plants growing in a transparent, sealed container.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0471" t="18803" r="22419" b="7875"/>
          <a:stretch>
            <a:fillRect/>
          </a:stretch>
        </p:blipFill>
        <p:spPr>
          <a:xfrm>
            <a:off x="327988" y="941294"/>
            <a:ext cx="4965724" cy="5767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34035" t="14998" r="51695" b="10374"/>
          <a:stretch>
            <a:fillRect/>
          </a:stretch>
        </p:blipFill>
        <p:spPr>
          <a:xfrm>
            <a:off x="5416826" y="941294"/>
            <a:ext cx="2211584" cy="5767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32647" t="52493" r="55172" b="19854"/>
          <a:stretch>
            <a:fillRect/>
          </a:stretch>
        </p:blipFill>
        <p:spPr>
          <a:xfrm>
            <a:off x="7780397" y="941294"/>
            <a:ext cx="1994165" cy="2372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68171" t="37250" r="11751" b="19532"/>
          <a:stretch>
            <a:fillRect/>
          </a:stretch>
        </p:blipFill>
        <p:spPr>
          <a:xfrm>
            <a:off x="9829801" y="3264177"/>
            <a:ext cx="2196548" cy="2745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l="44338" t="49538" r="43215" b="21389"/>
          <a:stretch>
            <a:fillRect/>
          </a:stretch>
        </p:blipFill>
        <p:spPr>
          <a:xfrm>
            <a:off x="9876898" y="941294"/>
            <a:ext cx="2149451" cy="2372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l="56420" t="51988" r="32223" b="21039"/>
          <a:stretch>
            <a:fillRect/>
          </a:stretch>
        </p:blipFill>
        <p:spPr>
          <a:xfrm>
            <a:off x="7751524" y="3264179"/>
            <a:ext cx="1975942" cy="27450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739495" y="5877917"/>
            <a:ext cx="26763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AE12A7"/>
                </a:solidFill>
              </a:rPr>
              <a:t>Terrarium</a:t>
            </a:r>
          </a:p>
        </p:txBody>
      </p:sp>
    </p:spTree>
    <p:extLst>
      <p:ext uri="{BB962C8B-B14F-4D97-AF65-F5344CB8AC3E}">
        <p14:creationId xmlns:p14="http://schemas.microsoft.com/office/powerpoint/2010/main" val="3278311978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3104" t="15376" r="22676" b="14728"/>
          <a:stretch>
            <a:fillRect/>
          </a:stretch>
        </p:blipFill>
        <p:spPr>
          <a:xfrm>
            <a:off x="-347871" y="1081"/>
            <a:ext cx="12662453" cy="725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43152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07" y="167348"/>
            <a:ext cx="10515600" cy="7933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lgerian" pitchFamily="82" charset="0"/>
              </a:rPr>
              <a:t>Cultivation of Medicinal and Aromatic Plants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855" y="1210235"/>
            <a:ext cx="11990295" cy="5647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smtClean="0"/>
              <a:t> </a:t>
            </a:r>
            <a:r>
              <a:rPr lang="en-US" sz="4000" b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 Government of India has identified medicinal and aromatic plants as one of the sectors that can make India a global leader in the 21st century owing to the treasure of about 8,000 medicinal and 2,500 aromatic </a:t>
            </a:r>
            <a:r>
              <a:rPr lang="en-US" sz="4000" b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plants.</a:t>
            </a:r>
          </a:p>
          <a:p>
            <a:pPr marL="0" indent="0">
              <a:buNone/>
            </a:pPr>
            <a:r>
              <a:rPr lang="en-US" sz="4000" b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Central Institute of Medicinal and Aromatic Plants (CIMAP) has developed a number of high yielding varieties and processing technologies to promote cultivation of medicinal and aromatic plants.  </a:t>
            </a:r>
            <a:endParaRPr lang="en-US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i="1" smtClean="0"/>
          </a:p>
          <a:p>
            <a:pPr marL="0" indent="0">
              <a:buNone/>
            </a:pPr>
            <a:endParaRPr lang="en-US" b="1" i="1"/>
          </a:p>
          <a:p>
            <a:pPr marL="0" indent="0">
              <a:buNone/>
            </a:pPr>
            <a:endParaRPr lang="en-US" b="1" i="1" smtClean="0"/>
          </a:p>
          <a:p>
            <a:pPr marL="0" indent="0">
              <a:buNone/>
            </a:pP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3533161201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07" y="167348"/>
            <a:ext cx="10515600" cy="7933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lgerian" pitchFamily="82" charset="0"/>
              </a:rPr>
              <a:t>Cultivation of Medicinal and Aromatic Plants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855" y="1210235"/>
            <a:ext cx="11990295" cy="56477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smtClean="0"/>
              <a:t> </a:t>
            </a:r>
            <a:r>
              <a:rPr lang="en-US" sz="4000" b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 Cultivation of medicinal/aromatic plants offers following advantages: </a:t>
            </a:r>
            <a:endParaRPr lang="en-US" sz="4000" b="1" smtClean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	Generate employment through development of ancillary industries. </a:t>
            </a:r>
            <a:endParaRPr lang="en-US" sz="4000" b="1" smtClean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	Foreign exchange earnings through exports. 	Crops are not damaged by domestic animals </a:t>
            </a:r>
            <a:r>
              <a:rPr lang="en-US" sz="4000" b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  or </a:t>
            </a:r>
            <a:r>
              <a:rPr lang="en-US" sz="4000" b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by birds. </a:t>
            </a:r>
            <a:endParaRPr lang="en-US" sz="4000" b="1" smtClean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	Technologies are farmer and eco-friendly. </a:t>
            </a:r>
            <a:endParaRPr lang="en-US" b="1" i="1" smtClean="0"/>
          </a:p>
          <a:p>
            <a:pPr>
              <a:buFont typeface="Wingdings" pitchFamily="2" charset="2"/>
              <a:buChar char="Ø"/>
            </a:pPr>
            <a:endParaRPr lang="en-US" b="1" i="1"/>
          </a:p>
          <a:p>
            <a:pPr marL="0" indent="0">
              <a:buNone/>
            </a:pPr>
            <a:endParaRPr lang="en-US" b="1" i="1" smtClean="0"/>
          </a:p>
          <a:p>
            <a:pPr marL="0" indent="0">
              <a:buNone/>
            </a:pP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1869742511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2" y="466337"/>
            <a:ext cx="4563035" cy="32047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2" y="3671047"/>
            <a:ext cx="4563035" cy="3133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296" y="4275337"/>
            <a:ext cx="3792071" cy="2446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297" y="466337"/>
            <a:ext cx="3792071" cy="380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52" y="2477416"/>
            <a:ext cx="2932858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9" r="-6108" b="9714"/>
          <a:stretch>
            <a:fillRect/>
          </a:stretch>
        </p:blipFill>
        <p:spPr>
          <a:xfrm>
            <a:off x="5024437" y="4538964"/>
            <a:ext cx="2932858" cy="2182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9" r="2281" b="6104"/>
          <a:stretch>
            <a:fillRect/>
          </a:stretch>
        </p:blipFill>
        <p:spPr>
          <a:xfrm>
            <a:off x="5005667" y="488146"/>
            <a:ext cx="2951628" cy="20708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13983" y="-118438"/>
            <a:ext cx="3894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/>
              <a:t> </a:t>
            </a:r>
            <a:r>
              <a:rPr lang="en-US" sz="3200" b="1" i="1" err="1">
                <a:solidFill>
                  <a:srgbClr val="002060"/>
                </a:solidFill>
              </a:rPr>
              <a:t>Gloriosa superba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95190" y="-96629"/>
            <a:ext cx="4116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err="1">
                <a:solidFill>
                  <a:srgbClr val="002060"/>
                </a:solidFill>
              </a:rPr>
              <a:t>Cymbopogon citratus</a:t>
            </a:r>
            <a:endParaRPr lang="en-US" sz="32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5499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7609" t="16761" r="50927" b="5363"/>
          <a:stretch>
            <a:fillRect/>
          </a:stretch>
        </p:blipFill>
        <p:spPr>
          <a:xfrm>
            <a:off x="6268463" y="1"/>
            <a:ext cx="5632184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50970" t="18787" r="17495" b="13899"/>
          <a:stretch>
            <a:fillRect/>
          </a:stretch>
        </p:blipFill>
        <p:spPr>
          <a:xfrm>
            <a:off x="291353" y="0"/>
            <a:ext cx="5711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17043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47675" y="1304925"/>
            <a:ext cx="6409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smtClean="0">
                <a:solidFill>
                  <a:srgbClr val="C00000"/>
                </a:solidFill>
                <a:latin typeface="Rockwell Extra Bold" panose="02060903040505020403" pitchFamily="18" charset="0"/>
              </a:rPr>
              <a:t>THANK  YOU</a:t>
            </a:r>
            <a:endParaRPr lang="en-US" sz="7200">
              <a:solidFill>
                <a:srgbClr val="C00000"/>
              </a:solidFill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4768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4594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00CC00"/>
                </a:solidFill>
                <a:latin typeface="Algerian" pitchFamily="82" charset="0"/>
              </a:rPr>
              <a:t>Food plants </a:t>
            </a:r>
            <a:endParaRPr lang="en-IN" b="1">
              <a:solidFill>
                <a:srgbClr val="00CC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7150" y="963386"/>
            <a:ext cx="12249150" cy="56741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>
                <a:solidFill>
                  <a:srgbClr val="800000"/>
                </a:solidFill>
                <a:latin typeface="Adobe Gothic Std B" pitchFamily="34" charset="-128"/>
                <a:ea typeface="Adobe Gothic Std B" pitchFamily="34" charset="-128"/>
              </a:rPr>
              <a:t>Currently about 10,000 food plants are being used of which only around 1,500 species were brought under </a:t>
            </a:r>
            <a:r>
              <a:rPr lang="en-US" sz="3200" smtClean="0">
                <a:solidFill>
                  <a:srgbClr val="800000"/>
                </a:solidFill>
                <a:latin typeface="Adobe Gothic Std B" pitchFamily="34" charset="-128"/>
                <a:ea typeface="Adobe Gothic Std B" pitchFamily="34" charset="-128"/>
              </a:rPr>
              <a:t>cultivation.</a:t>
            </a:r>
          </a:p>
          <a:p>
            <a:pPr>
              <a:buNone/>
            </a:pPr>
            <a:r>
              <a:rPr lang="en-US" sz="3200">
                <a:solidFill>
                  <a:srgbClr val="8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200">
                <a:solidFill>
                  <a:srgbClr val="00CC00"/>
                </a:solidFill>
                <a:latin typeface="Adobe Gothic Std B" pitchFamily="34" charset="-128"/>
                <a:ea typeface="Adobe Gothic Std B" pitchFamily="34" charset="-128"/>
              </a:rPr>
              <a:t>Cereals .</a:t>
            </a:r>
            <a:r>
              <a:rPr lang="en-US" sz="3200">
                <a:solidFill>
                  <a:srgbClr val="8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endParaRPr lang="en-US" sz="3200" smtClean="0">
              <a:solidFill>
                <a:srgbClr val="80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3200" smtClean="0">
                <a:solidFill>
                  <a:srgbClr val="800000"/>
                </a:solidFill>
                <a:latin typeface="Adobe Gothic Std B" pitchFamily="34" charset="-128"/>
                <a:ea typeface="Adobe Gothic Std B" pitchFamily="34" charset="-128"/>
              </a:rPr>
              <a:t>Greater </a:t>
            </a:r>
            <a:r>
              <a:rPr lang="en-US" sz="3200">
                <a:solidFill>
                  <a:srgbClr val="800000"/>
                </a:solidFill>
                <a:latin typeface="Adobe Gothic Std B" pitchFamily="34" charset="-128"/>
                <a:ea typeface="Adobe Gothic Std B" pitchFamily="34" charset="-128"/>
              </a:rPr>
              <a:t>adaptability and successful </a:t>
            </a:r>
            <a:r>
              <a:rPr lang="en-US" sz="3200" smtClean="0">
                <a:solidFill>
                  <a:srgbClr val="800000"/>
                </a:solidFill>
                <a:latin typeface="Adobe Gothic Std B" pitchFamily="34" charset="-128"/>
                <a:ea typeface="Adobe Gothic Std B" pitchFamily="34" charset="-128"/>
              </a:rPr>
              <a:t>colonisation </a:t>
            </a:r>
            <a:r>
              <a:rPr lang="en-US" sz="3200">
                <a:solidFill>
                  <a:srgbClr val="800000"/>
                </a:solidFill>
                <a:latin typeface="Adobe Gothic Std B" pitchFamily="34" charset="-128"/>
                <a:ea typeface="Adobe Gothic Std B" pitchFamily="34" charset="-128"/>
              </a:rPr>
              <a:t>on every type of habitat. </a:t>
            </a:r>
            <a:endParaRPr lang="en-US" sz="3200" smtClean="0">
              <a:solidFill>
                <a:srgbClr val="80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3200" smtClean="0">
                <a:solidFill>
                  <a:srgbClr val="800000"/>
                </a:solidFill>
                <a:latin typeface="Adobe Gothic Std B" pitchFamily="34" charset="-128"/>
                <a:ea typeface="Adobe Gothic Std B" pitchFamily="34" charset="-128"/>
              </a:rPr>
              <a:t>The </a:t>
            </a:r>
            <a:r>
              <a:rPr lang="en-US" sz="3200">
                <a:solidFill>
                  <a:srgbClr val="800000"/>
                </a:solidFill>
                <a:latin typeface="Adobe Gothic Std B" pitchFamily="34" charset="-128"/>
                <a:ea typeface="Adobe Gothic Std B" pitchFamily="34" charset="-128"/>
              </a:rPr>
              <a:t>relative ease of </a:t>
            </a:r>
            <a:r>
              <a:rPr lang="en-US" sz="3200" smtClean="0">
                <a:solidFill>
                  <a:srgbClr val="800000"/>
                </a:solidFill>
                <a:latin typeface="Adobe Gothic Std B" pitchFamily="34" charset="-128"/>
                <a:ea typeface="Adobe Gothic Std B" pitchFamily="34" charset="-128"/>
              </a:rPr>
              <a:t>cultivation.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err="1" smtClean="0">
                <a:solidFill>
                  <a:srgbClr val="800000"/>
                </a:solidFill>
                <a:latin typeface="Adobe Gothic Std B" pitchFamily="34" charset="-128"/>
                <a:ea typeface="Adobe Gothic Std B" pitchFamily="34" charset="-128"/>
              </a:rPr>
              <a:t>Tillering </a:t>
            </a:r>
            <a:r>
              <a:rPr lang="en-US" sz="3200">
                <a:solidFill>
                  <a:srgbClr val="800000"/>
                </a:solidFill>
                <a:latin typeface="Adobe Gothic Std B" pitchFamily="34" charset="-128"/>
                <a:ea typeface="Adobe Gothic Std B" pitchFamily="34" charset="-128"/>
              </a:rPr>
              <a:t>property that produce more branches which results in higher yield per unit area. </a:t>
            </a:r>
            <a:endParaRPr lang="en-US" sz="3200" smtClean="0">
              <a:solidFill>
                <a:srgbClr val="80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3200" smtClean="0">
                <a:solidFill>
                  <a:srgbClr val="800000"/>
                </a:solidFill>
                <a:latin typeface="Adobe Gothic Std B" pitchFamily="34" charset="-128"/>
                <a:ea typeface="Adobe Gothic Std B" pitchFamily="34" charset="-128"/>
              </a:rPr>
              <a:t>Compact </a:t>
            </a:r>
            <a:r>
              <a:rPr lang="en-US" sz="3200">
                <a:solidFill>
                  <a:srgbClr val="800000"/>
                </a:solidFill>
                <a:latin typeface="Adobe Gothic Std B" pitchFamily="34" charset="-128"/>
                <a:ea typeface="Adobe Gothic Std B" pitchFamily="34" charset="-128"/>
              </a:rPr>
              <a:t>and dry grains that they can be easily handled, transported and stored without undergoing spoilage. </a:t>
            </a:r>
            <a:endParaRPr lang="en-US" sz="3200" smtClean="0">
              <a:solidFill>
                <a:srgbClr val="80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3200" smtClean="0">
                <a:solidFill>
                  <a:srgbClr val="800000"/>
                </a:solidFill>
                <a:latin typeface="Adobe Gothic Std B" pitchFamily="34" charset="-128"/>
                <a:ea typeface="Adobe Gothic Std B" pitchFamily="34" charset="-128"/>
              </a:rPr>
              <a:t>High </a:t>
            </a:r>
            <a:r>
              <a:rPr lang="en-US" sz="3200">
                <a:solidFill>
                  <a:srgbClr val="800000"/>
                </a:solidFill>
                <a:latin typeface="Adobe Gothic Std B" pitchFamily="34" charset="-128"/>
                <a:ea typeface="Adobe Gothic Std B" pitchFamily="34" charset="-128"/>
              </a:rPr>
              <a:t>caloric value that provides </a:t>
            </a:r>
            <a:r>
              <a:rPr lang="en-US" sz="3200" smtClean="0">
                <a:solidFill>
                  <a:srgbClr val="800000"/>
                </a:solidFill>
                <a:latin typeface="Adobe Gothic Std B" pitchFamily="34" charset="-128"/>
                <a:ea typeface="Adobe Gothic Std B" pitchFamily="34" charset="-128"/>
              </a:rPr>
              <a:t>energy.</a:t>
            </a:r>
          </a:p>
          <a:p>
            <a:pPr marL="571500" indent="-571500">
              <a:buFont typeface="+mj-lt"/>
              <a:buAutoNum type="romanLcPeriod"/>
            </a:pPr>
            <a:endParaRPr lang="en-US" sz="3200" smtClean="0">
              <a:solidFill>
                <a:srgbClr val="80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None/>
            </a:pPr>
            <a:endParaRPr lang="en-US" sz="3200" smtClean="0">
              <a:solidFill>
                <a:srgbClr val="80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>
              <a:buNone/>
            </a:pPr>
            <a:r>
              <a:rPr lang="en-US" sz="3200" smtClean="0">
                <a:solidFill>
                  <a:srgbClr val="8000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endParaRPr lang="en-IN" sz="3200">
              <a:solidFill>
                <a:srgbClr val="8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26089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0157" t="20667" r="27384" b="5153"/>
          <a:stretch>
            <a:fillRect/>
          </a:stretch>
        </p:blipFill>
        <p:spPr>
          <a:xfrm>
            <a:off x="374904" y="-38048"/>
            <a:ext cx="6025896" cy="7152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52238" t="20462" r="12847" b="4033"/>
          <a:stretch>
            <a:fillRect/>
          </a:stretch>
        </p:blipFill>
        <p:spPr>
          <a:xfrm>
            <a:off x="6736976" y="254898"/>
            <a:ext cx="5378824" cy="6510529"/>
          </a:xfrm>
          <a:prstGeom prst="round2Diag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6100032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2450" t="37058" r="12489" b="39826"/>
          <a:stretch>
            <a:fillRect/>
          </a:stretch>
        </p:blipFill>
        <p:spPr>
          <a:xfrm>
            <a:off x="289559" y="288241"/>
            <a:ext cx="11759185" cy="26378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5037" y="2809279"/>
            <a:ext cx="1388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err="1"/>
              <a:t>Oryza sativa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4818" y="2846649"/>
            <a:ext cx="1908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err="1"/>
              <a:t>Triticum aestivum </a:t>
            </a:r>
          </a:p>
        </p:txBody>
      </p:sp>
      <p:sp>
        <p:nvSpPr>
          <p:cNvPr id="8" name="Rectangle 7"/>
          <p:cNvSpPr/>
          <p:nvPr/>
        </p:nvSpPr>
        <p:spPr>
          <a:xfrm>
            <a:off x="9357582" y="2856375"/>
            <a:ext cx="1118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err="1"/>
              <a:t>Zea mays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12692" t="55507" r="12093" b="21856"/>
          <a:stretch>
            <a:fillRect/>
          </a:stretch>
        </p:blipFill>
        <p:spPr>
          <a:xfrm>
            <a:off x="289558" y="3624776"/>
            <a:ext cx="11759185" cy="2679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37749" y="6303968"/>
            <a:ext cx="1915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err="1"/>
              <a:t>Eleusine coracana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9054" y="6315808"/>
            <a:ext cx="2581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err="1"/>
              <a:t>Pennisetum americanum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72752" y="6303968"/>
            <a:ext cx="1818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/>
              <a:t>Sorghum vulgare </a:t>
            </a:r>
          </a:p>
        </p:txBody>
      </p:sp>
    </p:spTree>
    <p:extLst>
      <p:ext uri="{BB962C8B-B14F-4D97-AF65-F5344CB8AC3E}">
        <p14:creationId xmlns:p14="http://schemas.microsoft.com/office/powerpoint/2010/main" val="30183538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2805" t="23609" r="51497" b="5153"/>
          <a:stretch>
            <a:fillRect/>
          </a:stretch>
        </p:blipFill>
        <p:spPr>
          <a:xfrm>
            <a:off x="265176" y="259240"/>
            <a:ext cx="4974336" cy="6434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51091" t="15367" r="7677" b="6614"/>
          <a:stretch>
            <a:fillRect/>
          </a:stretch>
        </p:blipFill>
        <p:spPr>
          <a:xfrm>
            <a:off x="5925312" y="266222"/>
            <a:ext cx="5428488" cy="65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6647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-116568"/>
            <a:ext cx="10515600" cy="1325563"/>
          </a:xfrm>
        </p:spPr>
        <p:txBody>
          <a:bodyPr/>
          <a:lstStyle/>
          <a:p>
            <a:pPr algn="ctr"/>
            <a:endParaRPr lang="en-IN" b="1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2167" t="13732" r="1142" b="54747"/>
          <a:stretch>
            <a:fillRect/>
          </a:stretch>
        </p:blipFill>
        <p:spPr>
          <a:xfrm>
            <a:off x="161544" y="3434660"/>
            <a:ext cx="11780519" cy="2927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11796" t="44377" r="11918" b="24150"/>
          <a:stretch>
            <a:fillRect/>
          </a:stretch>
        </p:blipFill>
        <p:spPr>
          <a:xfrm>
            <a:off x="326136" y="91440"/>
            <a:ext cx="11615928" cy="29169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1826" y="6326862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err="1"/>
              <a:t>Vigna mungo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09200" y="6353544"/>
            <a:ext cx="1745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b="1" i="1" err="1"/>
              <a:t>Cicer arietinum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71635" y="6344650"/>
            <a:ext cx="1566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err="1"/>
              <a:t>Cajanus cajan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7047" y="6344650"/>
            <a:ext cx="15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err="1"/>
              <a:t>Vigna radiata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12024" y="2955225"/>
            <a:ext cx="2236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err="1"/>
              <a:t>Panicum sumatrense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94479" y="2969514"/>
            <a:ext cx="155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err="1"/>
              <a:t>Setaria italica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91490" y="2953905"/>
            <a:ext cx="2581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err="1"/>
              <a:t>Paspalum scrobiculatum </a:t>
            </a:r>
          </a:p>
        </p:txBody>
      </p:sp>
    </p:spTree>
    <p:extLst>
      <p:ext uri="{BB962C8B-B14F-4D97-AF65-F5344CB8AC3E}">
        <p14:creationId xmlns:p14="http://schemas.microsoft.com/office/powerpoint/2010/main" val="86732718"/>
      </p:ext>
    </p:extLst>
  </p:cSld>
  <p:clrMapOvr>
    <a:masterClrMapping/>
  </p:clrMapOvr>
  <p:transition spd="slow">
    <p:wipe dir="r"/>
    <p:sndAc>
      <p:stSnd>
        <p:snd r:embed="rId4" name="camera.wav"/>
      </p:stSnd>
    </p:sndAc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by adguard</Company>
  <PresentationFormat>Custom</PresentationFormat>
  <Paragraphs>211</Paragraphs>
  <Slides>49</Slides>
  <Notes>1</Notes>
  <TotalTime>2860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baseType="lpstr" size="58">
      <vt:lpstr>Arial</vt:lpstr>
      <vt:lpstr>Calibri Light</vt:lpstr>
      <vt:lpstr>Calibri</vt:lpstr>
      <vt:lpstr>Rockwell Extra Bold</vt:lpstr>
      <vt:lpstr>Algerian</vt:lpstr>
      <vt:lpstr>Wingdings</vt:lpstr>
      <vt:lpstr>Adobe Gothic Std B</vt:lpstr>
      <vt:lpstr>Times New Roman</vt:lpstr>
      <vt:lpstr>Office Theme</vt:lpstr>
      <vt:lpstr>PowerPoint Presentation</vt:lpstr>
      <vt:lpstr>Learning objective</vt:lpstr>
      <vt:lpstr>… Learning objective</vt:lpstr>
      <vt:lpstr>Chapter outline</vt:lpstr>
      <vt:lpstr>Food plants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Oil Seeds </vt:lpstr>
      <vt:lpstr>Fatty acids in Oils</vt:lpstr>
      <vt:lpstr>Spices and Condiments</vt:lpstr>
      <vt:lpstr>PowerPoint Presentation</vt:lpstr>
      <vt:lpstr>PowerPoint Presentation</vt:lpstr>
      <vt:lpstr>Fibres</vt:lpstr>
      <vt:lpstr>Timber</vt:lpstr>
      <vt:lpstr>Latex - Rubber</vt:lpstr>
      <vt:lpstr>Pulp Wood</vt:lpstr>
      <vt:lpstr>Indigo</vt:lpstr>
      <vt:lpstr>Indigenous to North Africa and South-west Asia. Principal colouring matter of leaves ‘lacosone” is harmless .</vt:lpstr>
      <vt:lpstr>Spices and Condiments</vt:lpstr>
      <vt:lpstr>Cosmetics Aloe vera</vt:lpstr>
      <vt:lpstr>Perfumes</vt:lpstr>
      <vt:lpstr>Traditional Systems of Medicines</vt:lpstr>
      <vt:lpstr>Siddha system of medicine </vt:lpstr>
      <vt:lpstr>Ayurveda system of medicine </vt:lpstr>
      <vt:lpstr>Folk system of medicine</vt:lpstr>
      <vt:lpstr>PowerPoint Presentation</vt:lpstr>
      <vt:lpstr>Medicinal Plants</vt:lpstr>
      <vt:lpstr>PowerPoint Presentation</vt:lpstr>
      <vt:lpstr>PowerPoint Presentation</vt:lpstr>
      <vt:lpstr>PowerPoint Presentation</vt:lpstr>
      <vt:lpstr>Psychoactive Drugs </vt:lpstr>
      <vt:lpstr>Cannabis sativa  – specimen</vt:lpstr>
      <vt:lpstr> Entrepreneurial Botany</vt:lpstr>
      <vt:lpstr>Mushroom cultivation </vt:lpstr>
      <vt:lpstr> Single Cell Protein (SCP) Production </vt:lpstr>
      <vt:lpstr>Seaweed Liquid Fertilizer </vt:lpstr>
      <vt:lpstr>PowerPoint Presentation</vt:lpstr>
      <vt:lpstr>A terrarium is a collection of small plants growing in a transparent, sealed container. </vt:lpstr>
      <vt:lpstr>PowerPoint Presentation</vt:lpstr>
      <vt:lpstr>Cultivation of Medicinal and Aromatic Plants </vt:lpstr>
      <vt:lpstr>Cultivation of Medicinal and Aromatic Plants 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CLASSIFICATION</dc:title>
  <dc:creator>user</dc:creator>
  <cp:lastModifiedBy>dell</cp:lastModifiedBy>
  <cp:revision>220</cp:revision>
  <dcterms:created xsi:type="dcterms:W3CDTF">2018-06-13T02:13:30Z</dcterms:created>
  <dcterms:modified xsi:type="dcterms:W3CDTF">2023-02-08T09:56:47Z</dcterms:modified>
</cp:coreProperties>
</file>